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 id="283" r:id="rId31"/>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B63E9E21-A011-4FA2-9B38-281120CA8A86}"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2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B3F0CF3C-606C-45C3-A495-0557A9918F57}"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3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3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3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45F0D5BE-FF3C-4361-9325-80BC80173051}"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3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3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3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3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4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7F133661-445A-40BB-80A5-F056C919D0CA}"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18A3FACC-48AD-4523-A053-44C932BEAFB9}"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1A8A8171-1204-4A89-8340-8B09067EDBE5}"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ABC05E96-C8BA-4896-A56C-9E04204466E1}"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F995618-6291-47BA-A9CC-24A9DA162FD7}"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F14036D4-3113-4618-8378-A8F0CD794D4A}"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143000" y="841680"/>
            <a:ext cx="6857640" cy="82998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F52FC21C-C998-4AD4-9700-028A6A1D15C0}"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5A69C0F-C818-4014-AF8A-3C0829C706B9}"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BC335602-339C-4183-B6D7-161CC34303F2}"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C0352047-8179-41B9-ABB7-15FD789D29A5}"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8B57F2AF-EDDB-4BC6-8C43-9586DC2120C3}"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6264102F-C43A-40D0-AC5B-ECDB0FF3B9FF}"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C3FB9A9C-E78F-4E98-8E01-B2B1FAD86363}"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CB70378D-0275-4ECE-9B7C-1D51B68CDB95}"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0C7B745-1072-4631-9C26-FDAE7790C379}"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1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EA3753C7-3C41-4E07-A4BF-9CA05CABC45E}"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4CF91521-B311-4E90-9CE9-8977848CCE1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43000" y="841680"/>
            <a:ext cx="6857640" cy="82998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6E64CA79-EDE1-4628-B897-BD401A4921D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1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1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82D23DF-2FF0-40C2-8E48-C657A8D00D7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2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2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6359BEA-BEE9-4CE8-B278-AF0CF0D838D5}"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43000" y="841680"/>
            <a:ext cx="6857640" cy="179028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2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2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a:lnSpc>
                <a:spcPct val="90000"/>
              </a:lnSpc>
              <a:spcBef>
                <a:spcPts val="1417"/>
              </a:spcBef>
              <a:buNone/>
            </a:pPr>
            <a:endParaRPr lang="en-US" sz="21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BA129FD-2CF3-4E7D-B7F6-F743665BBA91}"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idx="1"/>
          </p:nvPr>
        </p:nvSpPr>
        <p:spPr>
          <a:xfrm>
            <a:off x="628560" y="4767120"/>
            <a:ext cx="2057040" cy="273600"/>
          </a:xfrm>
          <a:prstGeom prst="rect">
            <a:avLst/>
          </a:prstGeom>
          <a:noFill/>
          <a:ln w="0">
            <a:noFill/>
          </a:ln>
        </p:spPr>
        <p:txBody>
          <a:bodyPr anchor="ctr">
            <a:noAutofit/>
          </a:bodyPr>
          <a:lstStyle>
            <a:lvl1pPr>
              <a:lnSpc>
                <a:spcPct val="100000"/>
              </a:lnSpc>
              <a:buNone/>
              <a:defRPr lang="en-CA" sz="900" b="0" strike="noStrike" spc="-1">
                <a:solidFill>
                  <a:srgbClr val="8B8B8B"/>
                </a:solidFill>
                <a:latin typeface="Calibri"/>
              </a:defRPr>
            </a:lvl1pPr>
          </a:lstStyle>
          <a:p>
            <a:pPr>
              <a:lnSpc>
                <a:spcPct val="100000"/>
              </a:lnSpc>
              <a:buNone/>
            </a:pPr>
            <a:r>
              <a:rPr lang="en-CA" sz="900" b="0" strike="noStrike" spc="-1">
                <a:solidFill>
                  <a:srgbClr val="8B8B8B"/>
                </a:solidFill>
                <a:latin typeface="Calibri"/>
              </a:rPr>
              <a:t>&lt;date/time&gt;</a:t>
            </a:r>
            <a:endParaRPr lang="en-US" sz="900" b="0" strike="noStrike" spc="-1">
              <a:latin typeface="Times New Roman"/>
            </a:endParaRPr>
          </a:p>
        </p:txBody>
      </p:sp>
      <p:sp>
        <p:nvSpPr>
          <p:cNvPr id="6" name="PlaceHolder 2"/>
          <p:cNvSpPr>
            <a:spLocks noGrp="1"/>
          </p:cNvSpPr>
          <p:nvPr>
            <p:ph type="ftr" idx="2"/>
          </p:nvPr>
        </p:nvSpPr>
        <p:spPr>
          <a:xfrm>
            <a:off x="3029040" y="4767120"/>
            <a:ext cx="3085920" cy="27360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2" name="PlaceHolder 3"/>
          <p:cNvSpPr>
            <a:spLocks noGrp="1"/>
          </p:cNvSpPr>
          <p:nvPr>
            <p:ph type="sldNum" idx="3"/>
          </p:nvPr>
        </p:nvSpPr>
        <p:spPr>
          <a:xfrm>
            <a:off x="6458040" y="4767120"/>
            <a:ext cx="2057040" cy="273600"/>
          </a:xfrm>
          <a:prstGeom prst="rect">
            <a:avLst/>
          </a:prstGeom>
          <a:noFill/>
          <a:ln w="0">
            <a:noFill/>
          </a:ln>
        </p:spPr>
        <p:txBody>
          <a:bodyPr anchor="ctr">
            <a:noAutofit/>
          </a:bodyPr>
          <a:lstStyle>
            <a:lvl1pPr algn="r">
              <a:lnSpc>
                <a:spcPct val="100000"/>
              </a:lnSpc>
              <a:buNone/>
              <a:defRPr lang="en-CA" sz="900" b="0" strike="noStrike" spc="-1">
                <a:solidFill>
                  <a:srgbClr val="8B8B8B"/>
                </a:solidFill>
                <a:latin typeface="Calibri"/>
              </a:defRPr>
            </a:lvl1pPr>
          </a:lstStyle>
          <a:p>
            <a:pPr algn="r">
              <a:lnSpc>
                <a:spcPct val="100000"/>
              </a:lnSpc>
              <a:buNone/>
            </a:pPr>
            <a:fld id="{7F0B1FBA-A0CD-47E3-B015-47EBB5D3E1B4}" type="slidenum">
              <a:rPr lang="en-CA" sz="900" b="0" strike="noStrike" spc="-1">
                <a:solidFill>
                  <a:srgbClr val="8B8B8B"/>
                </a:solidFill>
                <a:latin typeface="Calibri"/>
              </a:rPr>
              <a:t>‹#›</a:t>
            </a:fld>
            <a:endParaRPr lang="en-US" sz="900" b="0" strike="noStrike" spc="-1">
              <a:latin typeface="Times New Roman"/>
            </a:endParaRPr>
          </a:p>
        </p:txBody>
      </p:sp>
      <p:sp>
        <p:nvSpPr>
          <p:cNvPr id="3" name="PlaceHolder 4"/>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4" name="PlaceHolder 5"/>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1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15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35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35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143000" y="841680"/>
            <a:ext cx="6857640" cy="1790280"/>
          </a:xfrm>
          <a:prstGeom prst="rect">
            <a:avLst/>
          </a:prstGeom>
          <a:noFill/>
          <a:ln w="0">
            <a:noFill/>
          </a:ln>
        </p:spPr>
        <p:txBody>
          <a:bodyPr anchor="b">
            <a:noAutofit/>
          </a:bodyPr>
          <a:lstStyle/>
          <a:p>
            <a:pPr algn="ctr">
              <a:lnSpc>
                <a:spcPct val="90000"/>
              </a:lnSpc>
              <a:buNone/>
            </a:pPr>
            <a:r>
              <a:rPr lang="en-US" sz="4500" b="0" strike="noStrike" spc="-1">
                <a:solidFill>
                  <a:srgbClr val="000000"/>
                </a:solidFill>
                <a:latin typeface="Calibri Light"/>
              </a:rPr>
              <a:t>Click to edit Master title style</a:t>
            </a:r>
            <a:endParaRPr lang="en-US" sz="4500" b="0" strike="noStrike" spc="-1">
              <a:solidFill>
                <a:srgbClr val="000000"/>
              </a:solidFill>
              <a:latin typeface="Calibri"/>
            </a:endParaRPr>
          </a:p>
        </p:txBody>
      </p:sp>
      <p:sp>
        <p:nvSpPr>
          <p:cNvPr id="42" name="PlaceHolder 2"/>
          <p:cNvSpPr>
            <a:spLocks noGrp="1"/>
          </p:cNvSpPr>
          <p:nvPr>
            <p:ph type="dt" idx="4"/>
          </p:nvPr>
        </p:nvSpPr>
        <p:spPr>
          <a:xfrm>
            <a:off x="628560" y="4767120"/>
            <a:ext cx="2057040" cy="273600"/>
          </a:xfrm>
          <a:prstGeom prst="rect">
            <a:avLst/>
          </a:prstGeom>
          <a:noFill/>
          <a:ln w="0">
            <a:noFill/>
          </a:ln>
        </p:spPr>
        <p:txBody>
          <a:bodyPr anchor="ctr">
            <a:noAutofit/>
          </a:bodyPr>
          <a:lstStyle>
            <a:lvl1pPr>
              <a:lnSpc>
                <a:spcPct val="100000"/>
              </a:lnSpc>
              <a:buNone/>
              <a:defRPr lang="en-CA" sz="900" b="0" strike="noStrike" spc="-1">
                <a:solidFill>
                  <a:srgbClr val="8B8B8B"/>
                </a:solidFill>
                <a:latin typeface="Calibri"/>
              </a:defRPr>
            </a:lvl1pPr>
          </a:lstStyle>
          <a:p>
            <a:pPr>
              <a:lnSpc>
                <a:spcPct val="100000"/>
              </a:lnSpc>
              <a:buNone/>
            </a:pPr>
            <a:r>
              <a:rPr lang="en-CA" sz="900" b="0" strike="noStrike" spc="-1">
                <a:solidFill>
                  <a:srgbClr val="8B8B8B"/>
                </a:solidFill>
                <a:latin typeface="Calibri"/>
              </a:rPr>
              <a:t>&lt;date/time&gt;</a:t>
            </a:r>
            <a:endParaRPr lang="en-US" sz="900" b="0" strike="noStrike" spc="-1">
              <a:latin typeface="Times New Roman"/>
            </a:endParaRPr>
          </a:p>
        </p:txBody>
      </p:sp>
      <p:sp>
        <p:nvSpPr>
          <p:cNvPr id="43" name="PlaceHolder 3"/>
          <p:cNvSpPr>
            <a:spLocks noGrp="1"/>
          </p:cNvSpPr>
          <p:nvPr>
            <p:ph type="ftr" idx="5"/>
          </p:nvPr>
        </p:nvSpPr>
        <p:spPr>
          <a:xfrm>
            <a:off x="3029040" y="4767120"/>
            <a:ext cx="3085920" cy="27360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4" name="PlaceHolder 4"/>
          <p:cNvSpPr>
            <a:spLocks noGrp="1"/>
          </p:cNvSpPr>
          <p:nvPr>
            <p:ph type="sldNum" idx="6"/>
          </p:nvPr>
        </p:nvSpPr>
        <p:spPr>
          <a:xfrm>
            <a:off x="6458040" y="4767120"/>
            <a:ext cx="2057040" cy="273600"/>
          </a:xfrm>
          <a:prstGeom prst="rect">
            <a:avLst/>
          </a:prstGeom>
          <a:noFill/>
          <a:ln w="0">
            <a:noFill/>
          </a:ln>
        </p:spPr>
        <p:txBody>
          <a:bodyPr anchor="ctr">
            <a:noAutofit/>
          </a:bodyPr>
          <a:lstStyle>
            <a:lvl1pPr algn="r">
              <a:lnSpc>
                <a:spcPct val="100000"/>
              </a:lnSpc>
              <a:buNone/>
              <a:defRPr lang="en-CA" sz="900" b="0" strike="noStrike" spc="-1">
                <a:solidFill>
                  <a:srgbClr val="8B8B8B"/>
                </a:solidFill>
                <a:latin typeface="Calibri"/>
              </a:defRPr>
            </a:lvl1pPr>
          </a:lstStyle>
          <a:p>
            <a:pPr algn="r">
              <a:lnSpc>
                <a:spcPct val="100000"/>
              </a:lnSpc>
              <a:buNone/>
            </a:pPr>
            <a:fld id="{6158E211-CC09-4A59-B6B2-4D8AD2634E8E}" type="slidenum">
              <a:rPr lang="en-CA" sz="900" b="0" strike="noStrike" spc="-1">
                <a:solidFill>
                  <a:srgbClr val="8B8B8B"/>
                </a:solidFill>
                <a:latin typeface="Calibri"/>
              </a:rPr>
              <a:t>‹#›</a:t>
            </a:fld>
            <a:endParaRPr lang="en-US" sz="900" b="0" strike="noStrike" spc="-1">
              <a:latin typeface="Times New Roman"/>
            </a:endParaRPr>
          </a:p>
        </p:txBody>
      </p:sp>
      <p:sp>
        <p:nvSpPr>
          <p:cNvPr id="45" name="PlaceHolder 5"/>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1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15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35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35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5" Type="http://schemas.openxmlformats.org/officeDocument/2006/relationships/image" Target="../media/image19.jpe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Picture 3" descr="A computer on a table&#10;&#10;Description automatically generated"/>
          <p:cNvPicPr/>
          <p:nvPr/>
        </p:nvPicPr>
        <p:blipFill>
          <a:blip r:embed="rId2"/>
          <a:srcRect t="11217" b="4512"/>
          <a:stretch/>
        </p:blipFill>
        <p:spPr>
          <a:xfrm>
            <a:off x="0" y="0"/>
            <a:ext cx="9143640" cy="5142960"/>
          </a:xfrm>
          <a:prstGeom prst="rect">
            <a:avLst/>
          </a:prstGeom>
          <a:ln w="0">
            <a:noFill/>
          </a:ln>
        </p:spPr>
      </p:pic>
      <p:sp>
        <p:nvSpPr>
          <p:cNvPr id="83" name="Rectangle 8"/>
          <p:cNvSpPr/>
          <p:nvPr/>
        </p:nvSpPr>
        <p:spPr>
          <a:xfrm>
            <a:off x="0" y="3990240"/>
            <a:ext cx="9143640" cy="55188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84" name="TextBox 1"/>
          <p:cNvSpPr/>
          <p:nvPr/>
        </p:nvSpPr>
        <p:spPr>
          <a:xfrm>
            <a:off x="392760" y="3988080"/>
            <a:ext cx="8407800" cy="55836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4000"/>
          </a:bodyPr>
          <a:lstStyle/>
          <a:p>
            <a:pPr algn="ctr">
              <a:lnSpc>
                <a:spcPct val="90000"/>
              </a:lnSpc>
              <a:spcAft>
                <a:spcPts val="601"/>
              </a:spcAft>
              <a:buNone/>
            </a:pPr>
            <a:r>
              <a:rPr lang="en-US" sz="2700" b="1" strike="noStrike" spc="599">
                <a:solidFill>
                  <a:srgbClr val="262626"/>
                </a:solidFill>
                <a:latin typeface="Calibri Light"/>
              </a:rPr>
              <a:t>CONTENT UNDER DEVELOPMENT…</a:t>
            </a:r>
            <a:endParaRPr lang="en-US" sz="2700" b="0" strike="noStrike" spc="-1">
              <a:latin typeface="Arial"/>
            </a:endParaRPr>
          </a:p>
        </p:txBody>
      </p:sp>
      <p:sp>
        <p:nvSpPr>
          <p:cNvPr id="85" name="Straight Connector 10"/>
          <p:cNvSpPr/>
          <p:nvPr/>
        </p:nvSpPr>
        <p:spPr>
          <a:xfrm>
            <a:off x="0" y="3931200"/>
            <a:ext cx="9144000" cy="360"/>
          </a:xfrm>
          <a:prstGeom prst="line">
            <a:avLst/>
          </a:prstGeom>
          <a:ln w="41275">
            <a:solidFill>
              <a:srgbClr val="FFFFFF">
                <a:alpha val="90000"/>
              </a:srgbClr>
            </a:solidFill>
          </a:ln>
        </p:spPr>
        <p:style>
          <a:lnRef idx="1">
            <a:schemeClr val="accent1"/>
          </a:lnRef>
          <a:fillRef idx="0">
            <a:schemeClr val="accent1"/>
          </a:fillRef>
          <a:effectRef idx="0">
            <a:schemeClr val="accent1"/>
          </a:effectRef>
          <a:fontRef idx="minor"/>
        </p:style>
        <p:txBody>
          <a:bodyPr/>
          <a:lstStyle/>
          <a:p>
            <a:endParaRPr lang="en-CA"/>
          </a:p>
        </p:txBody>
      </p:sp>
      <p:sp>
        <p:nvSpPr>
          <p:cNvPr id="86" name="Straight Connector 12"/>
          <p:cNvSpPr/>
          <p:nvPr/>
        </p:nvSpPr>
        <p:spPr>
          <a:xfrm>
            <a:off x="0" y="4600800"/>
            <a:ext cx="9144000" cy="360"/>
          </a:xfrm>
          <a:prstGeom prst="line">
            <a:avLst/>
          </a:prstGeom>
          <a:ln w="41275">
            <a:solidFill>
              <a:srgbClr val="FFFFFF">
                <a:alpha val="90000"/>
              </a:srgbClr>
            </a:solidFill>
          </a:ln>
        </p:spPr>
        <p:style>
          <a:lnRef idx="1">
            <a:schemeClr val="accent1"/>
          </a:lnRef>
          <a:fillRef idx="0">
            <a:schemeClr val="accent1"/>
          </a:fillRef>
          <a:effectRef idx="0">
            <a:schemeClr val="accent1"/>
          </a:effectRef>
          <a:fontRef idx="minor"/>
        </p:style>
        <p:txBody>
          <a:bodyPr/>
          <a:lstStyle/>
          <a:p>
            <a:endParaRPr lang="en-CA"/>
          </a:p>
        </p:txBody>
      </p:sp>
      <p:pic>
        <p:nvPicPr>
          <p:cNvPr id="87" name="Picture 2" descr="Image result for loading png white"/>
          <p:cNvPicPr/>
          <p:nvPr/>
        </p:nvPicPr>
        <p:blipFill>
          <a:blip r:embed="rId3"/>
          <a:srcRect l="20577" t="32861" r="21083" b="30159"/>
          <a:stretch/>
        </p:blipFill>
        <p:spPr>
          <a:xfrm>
            <a:off x="3101400" y="909360"/>
            <a:ext cx="2940840" cy="1048320"/>
          </a:xfrm>
          <a:prstGeom prst="rect">
            <a:avLst/>
          </a:prstGeom>
          <a:ln w="0">
            <a:noFill/>
          </a:ln>
          <a:scene3d>
            <a:camera prst="perspectiveBelow"/>
            <a:lightRig rig="threePt" dir="t"/>
          </a:scene3d>
        </p:spPr>
      </p:pic>
      <p:sp>
        <p:nvSpPr>
          <p:cNvPr id="88" name="Straight Connector 5"/>
          <p:cNvSpPr/>
          <p:nvPr/>
        </p:nvSpPr>
        <p:spPr>
          <a:xfrm>
            <a:off x="-500040" y="3907440"/>
            <a:ext cx="10494000" cy="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CA"/>
          </a:p>
        </p:txBody>
      </p:sp>
      <p:sp>
        <p:nvSpPr>
          <p:cNvPr id="89" name="Straight Connector 11"/>
          <p:cNvSpPr/>
          <p:nvPr/>
        </p:nvSpPr>
        <p:spPr>
          <a:xfrm>
            <a:off x="-440280" y="3952800"/>
            <a:ext cx="10493640" cy="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CA"/>
          </a:p>
        </p:txBody>
      </p:sp>
      <p:sp>
        <p:nvSpPr>
          <p:cNvPr id="90" name="Straight Connector 13"/>
          <p:cNvSpPr/>
          <p:nvPr/>
        </p:nvSpPr>
        <p:spPr>
          <a:xfrm>
            <a:off x="-461880" y="3988440"/>
            <a:ext cx="10494000" cy="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CA"/>
          </a:p>
        </p:txBody>
      </p:sp>
      <p:sp>
        <p:nvSpPr>
          <p:cNvPr id="91" name="Straight Connector 14"/>
          <p:cNvSpPr/>
          <p:nvPr/>
        </p:nvSpPr>
        <p:spPr>
          <a:xfrm>
            <a:off x="-397440" y="4538520"/>
            <a:ext cx="10493640" cy="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CA"/>
          </a:p>
        </p:txBody>
      </p:sp>
      <p:sp>
        <p:nvSpPr>
          <p:cNvPr id="92" name="Straight Connector 15"/>
          <p:cNvSpPr/>
          <p:nvPr/>
        </p:nvSpPr>
        <p:spPr>
          <a:xfrm>
            <a:off x="-369000" y="4574160"/>
            <a:ext cx="10494000" cy="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CA"/>
          </a:p>
        </p:txBody>
      </p:sp>
      <p:sp>
        <p:nvSpPr>
          <p:cNvPr id="93" name="Straight Connector 16"/>
          <p:cNvSpPr/>
          <p:nvPr/>
        </p:nvSpPr>
        <p:spPr>
          <a:xfrm>
            <a:off x="-347400" y="4624200"/>
            <a:ext cx="10493640" cy="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CA"/>
          </a:p>
        </p:txBody>
      </p:sp>
      <p:sp>
        <p:nvSpPr>
          <p:cNvPr id="94" name="TextBox 17"/>
          <p:cNvSpPr/>
          <p:nvPr/>
        </p:nvSpPr>
        <p:spPr>
          <a:xfrm>
            <a:off x="3413160" y="629280"/>
            <a:ext cx="2317680" cy="558360"/>
          </a:xfrm>
          <a:prstGeom prst="rect">
            <a:avLst/>
          </a:prstGeom>
          <a:noFill/>
          <a:ln w="0">
            <a:noFill/>
          </a:ln>
        </p:spPr>
        <p:style>
          <a:lnRef idx="0">
            <a:scrgbClr r="0" g="0" b="0"/>
          </a:lnRef>
          <a:fillRef idx="0">
            <a:scrgbClr r="0" g="0" b="0"/>
          </a:fillRef>
          <a:effectRef idx="0">
            <a:scrgbClr r="0" g="0" b="0"/>
          </a:effectRef>
          <a:fontRef idx="minor"/>
        </p:style>
        <p:txBody>
          <a:bodyPr anchor="ctr">
            <a:normAutofit/>
            <a:scene3d>
              <a:camera prst="perspectiveBelow"/>
              <a:lightRig rig="threePt" dir="t"/>
            </a:scene3d>
          </a:bodyPr>
          <a:lstStyle/>
          <a:p>
            <a:pPr algn="ctr">
              <a:lnSpc>
                <a:spcPct val="90000"/>
              </a:lnSpc>
              <a:spcAft>
                <a:spcPts val="601"/>
              </a:spcAft>
              <a:buNone/>
            </a:pPr>
            <a:r>
              <a:rPr lang="en-US" sz="2700" b="1" strike="noStrike" spc="599">
                <a:solidFill>
                  <a:srgbClr val="FFFFFF"/>
                </a:solidFill>
                <a:latin typeface="Calibri Light"/>
              </a:rPr>
              <a:t>sorry</a:t>
            </a:r>
            <a:endParaRPr lang="en-US" sz="27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192" name="Rectangle 28"/>
          <p:cNvSpPr/>
          <p:nvPr/>
        </p:nvSpPr>
        <p:spPr>
          <a:xfrm>
            <a:off x="832680" y="368028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93"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94"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95" name="Rectangle 27"/>
          <p:cNvSpPr/>
          <p:nvPr/>
        </p:nvSpPr>
        <p:spPr>
          <a:xfrm>
            <a:off x="537120" y="23875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96" name="TextBox 32"/>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M</a:t>
            </a:r>
            <a:r>
              <a:rPr lang="en-CA" sz="1800" b="0" strike="noStrike" spc="449">
                <a:solidFill>
                  <a:srgbClr val="000000"/>
                </a:solidFill>
                <a:latin typeface="Segoe UI"/>
              </a:rPr>
              <a:t>EASURING THE </a:t>
            </a:r>
            <a:r>
              <a:rPr lang="en-CA" sz="2400" b="0" strike="noStrike" spc="449">
                <a:solidFill>
                  <a:srgbClr val="000000"/>
                </a:solidFill>
                <a:latin typeface="Segoe UI"/>
              </a:rPr>
              <a:t>I</a:t>
            </a:r>
            <a:r>
              <a:rPr lang="en-CA" sz="1800" b="0" strike="noStrike" spc="449">
                <a:solidFill>
                  <a:srgbClr val="000000"/>
                </a:solidFill>
                <a:latin typeface="Segoe UI"/>
              </a:rPr>
              <a:t>MPACT OF </a:t>
            </a:r>
            <a:r>
              <a:rPr lang="en-CA" sz="2400" b="0" strike="noStrike" spc="449">
                <a:solidFill>
                  <a:srgbClr val="000000"/>
                </a:solidFill>
                <a:latin typeface="Segoe UI"/>
              </a:rPr>
              <a:t>C</a:t>
            </a:r>
            <a:r>
              <a:rPr lang="en-CA" sz="1800" b="0" strike="noStrike" spc="449">
                <a:solidFill>
                  <a:srgbClr val="000000"/>
                </a:solidFill>
                <a:latin typeface="Segoe UI"/>
              </a:rPr>
              <a:t>OMPRESSION </a:t>
            </a:r>
            <a:r>
              <a:rPr lang="en-CA" sz="2400" b="0" strike="noStrike" spc="449">
                <a:solidFill>
                  <a:srgbClr val="000000"/>
                </a:solidFill>
                <a:latin typeface="Segoe UI"/>
              </a:rPr>
              <a:t>G</a:t>
            </a:r>
            <a:r>
              <a:rPr lang="en-CA" sz="1800" b="0" strike="noStrike" spc="449">
                <a:solidFill>
                  <a:srgbClr val="000000"/>
                </a:solidFill>
                <a:latin typeface="Segoe UI"/>
              </a:rPr>
              <a:t>ARMENTS ON </a:t>
            </a:r>
            <a:r>
              <a:rPr lang="en-CA" sz="2400" b="0" strike="noStrike" spc="449">
                <a:solidFill>
                  <a:srgbClr val="000000"/>
                </a:solidFill>
                <a:latin typeface="Segoe UI"/>
              </a:rPr>
              <a:t>S</a:t>
            </a:r>
            <a:r>
              <a:rPr lang="en-CA" sz="1800" b="0" strike="noStrike" spc="449">
                <a:solidFill>
                  <a:srgbClr val="000000"/>
                </a:solidFill>
                <a:latin typeface="Segoe UI"/>
              </a:rPr>
              <a:t>HOULDER </a:t>
            </a:r>
            <a:r>
              <a:rPr lang="en-CA" sz="2400" b="0" strike="noStrike" spc="449">
                <a:solidFill>
                  <a:srgbClr val="000000"/>
                </a:solidFill>
                <a:latin typeface="Segoe UI"/>
              </a:rPr>
              <a:t>S</a:t>
            </a:r>
            <a:r>
              <a:rPr lang="en-CA" sz="1800" b="0" strike="noStrike" spc="449">
                <a:solidFill>
                  <a:srgbClr val="000000"/>
                </a:solidFill>
                <a:latin typeface="Segoe UI"/>
              </a:rPr>
              <a:t>TABILITY</a:t>
            </a:r>
            <a:endParaRPr lang="en-US" sz="1800" b="0" strike="noStrike" spc="-1">
              <a:latin typeface="Arial"/>
            </a:endParaRPr>
          </a:p>
        </p:txBody>
      </p:sp>
      <p:sp>
        <p:nvSpPr>
          <p:cNvPr id="197"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98" name="Rectangle 13"/>
          <p:cNvSpPr/>
          <p:nvPr/>
        </p:nvSpPr>
        <p:spPr>
          <a:xfrm>
            <a:off x="3273120" y="4667760"/>
            <a:ext cx="587052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US" sz="800" b="0" strike="noStrike" spc="299">
                <a:solidFill>
                  <a:srgbClr val="000000"/>
                </a:solidFill>
                <a:latin typeface="Calibri"/>
              </a:rPr>
              <a:t>Due to privacy restrictions, full disclosure of the study’s conclusions is not permitted</a:t>
            </a:r>
            <a:endParaRPr lang="en-US" sz="800" b="0" strike="noStrike" spc="-1">
              <a:latin typeface="Arial"/>
            </a:endParaRPr>
          </a:p>
        </p:txBody>
      </p:sp>
      <p:sp>
        <p:nvSpPr>
          <p:cNvPr id="199" name="TextBox 9"/>
          <p:cNvSpPr/>
          <p:nvPr/>
        </p:nvSpPr>
        <p:spPr>
          <a:xfrm>
            <a:off x="292680" y="1100160"/>
            <a:ext cx="855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ARTNER</a:t>
            </a:r>
            <a:endParaRPr lang="en-US" sz="1800" b="0" strike="noStrike" spc="-1">
              <a:latin typeface="Arial"/>
            </a:endParaRPr>
          </a:p>
          <a:p>
            <a:pPr>
              <a:lnSpc>
                <a:spcPct val="100000"/>
              </a:lnSpc>
              <a:buNone/>
            </a:pPr>
            <a:r>
              <a:rPr lang="en-US" sz="1600" b="0" strike="noStrike" spc="-1">
                <a:solidFill>
                  <a:srgbClr val="000000"/>
                </a:solidFill>
                <a:latin typeface="Segoe UI"/>
              </a:rPr>
              <a:t>Per4ma Sports Technology LTD is a Canadian company that designs compression garments with the objective to improve athletic performance and promote post-injury recovery</a:t>
            </a:r>
            <a:r>
              <a:rPr lang="en-CA" sz="1600" b="0" strike="noStrike" spc="-1">
                <a:solidFill>
                  <a:srgbClr val="000000"/>
                </a:solidFill>
                <a:latin typeface="Segoe UI"/>
              </a:rPr>
              <a:t>.</a:t>
            </a:r>
            <a:endParaRPr lang="en-US" sz="1600" b="0" strike="noStrike" spc="-1">
              <a:latin typeface="Arial"/>
            </a:endParaRPr>
          </a:p>
        </p:txBody>
      </p:sp>
      <p:sp>
        <p:nvSpPr>
          <p:cNvPr id="200" name="TextBox 30"/>
          <p:cNvSpPr/>
          <p:nvPr/>
        </p:nvSpPr>
        <p:spPr>
          <a:xfrm>
            <a:off x="537120" y="2387520"/>
            <a:ext cx="831420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URPOSE</a:t>
            </a:r>
            <a:endParaRPr lang="en-US" sz="1800" b="0" strike="noStrike" spc="-1">
              <a:latin typeface="Arial"/>
            </a:endParaRPr>
          </a:p>
          <a:p>
            <a:pPr>
              <a:lnSpc>
                <a:spcPct val="100000"/>
              </a:lnSpc>
              <a:buNone/>
            </a:pPr>
            <a:r>
              <a:rPr lang="en-US" sz="1600" b="0" strike="noStrike" spc="-1">
                <a:solidFill>
                  <a:srgbClr val="000000"/>
                </a:solidFill>
                <a:latin typeface="Segoe UI"/>
              </a:rPr>
              <a:t>Compare the Per4ma garments to a leading competitor and a control with respect to its effect on mobility and stability performances, posture, comfort and fatigue.</a:t>
            </a:r>
            <a:endParaRPr lang="en-US" sz="1600" b="0" strike="noStrike" spc="-1">
              <a:latin typeface="Arial"/>
            </a:endParaRPr>
          </a:p>
        </p:txBody>
      </p:sp>
      <p:sp>
        <p:nvSpPr>
          <p:cNvPr id="201" name="TextBox 31"/>
          <p:cNvSpPr/>
          <p:nvPr/>
        </p:nvSpPr>
        <p:spPr>
          <a:xfrm>
            <a:off x="832680" y="3680280"/>
            <a:ext cx="801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F</a:t>
            </a:r>
            <a:r>
              <a:rPr lang="en-CA" sz="1800" b="0" strike="noStrike" spc="-1">
                <a:solidFill>
                  <a:srgbClr val="000000"/>
                </a:solidFill>
                <a:latin typeface="Segoe UI"/>
              </a:rPr>
              <a:t>INDINGS</a:t>
            </a:r>
            <a:endParaRPr lang="en-US" sz="1800" b="0" strike="noStrike" spc="-1">
              <a:latin typeface="Arial"/>
            </a:endParaRPr>
          </a:p>
          <a:p>
            <a:pPr>
              <a:lnSpc>
                <a:spcPct val="100000"/>
              </a:lnSpc>
              <a:buNone/>
            </a:pPr>
            <a:r>
              <a:rPr lang="en-US" sz="1600" b="0" strike="noStrike" spc="-1">
                <a:solidFill>
                  <a:srgbClr val="000000"/>
                </a:solidFill>
                <a:latin typeface="Segoe UI"/>
              </a:rPr>
              <a:t>The Per4ma shirt may contribute to an improved control of shoulder mobility, thereby limiting the risks of shoulder injuries.</a:t>
            </a:r>
            <a:endParaRPr lang="en-US" sz="16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203" name="Rectangle 28"/>
          <p:cNvSpPr/>
          <p:nvPr/>
        </p:nvSpPr>
        <p:spPr>
          <a:xfrm>
            <a:off x="832680" y="368028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04"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05"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06" name="Rectangle 27"/>
          <p:cNvSpPr/>
          <p:nvPr/>
        </p:nvSpPr>
        <p:spPr>
          <a:xfrm>
            <a:off x="537120" y="23875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07" name="TextBox 32"/>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C</a:t>
            </a:r>
            <a:r>
              <a:rPr lang="en-CA" sz="1800" b="0" strike="noStrike" spc="449">
                <a:solidFill>
                  <a:srgbClr val="000000"/>
                </a:solidFill>
                <a:latin typeface="Segoe UI"/>
              </a:rPr>
              <a:t>OMPARISON </a:t>
            </a:r>
            <a:r>
              <a:rPr lang="en-CA" sz="2400" b="0" strike="noStrike" spc="449">
                <a:solidFill>
                  <a:srgbClr val="000000"/>
                </a:solidFill>
                <a:latin typeface="Segoe UI"/>
              </a:rPr>
              <a:t>B</a:t>
            </a:r>
            <a:r>
              <a:rPr lang="en-CA" sz="1800" b="0" strike="noStrike" spc="449">
                <a:solidFill>
                  <a:srgbClr val="000000"/>
                </a:solidFill>
                <a:latin typeface="Segoe UI"/>
              </a:rPr>
              <a:t>ETWEEN </a:t>
            </a:r>
            <a:r>
              <a:rPr lang="en-CA" sz="2400" b="0" strike="noStrike" spc="449">
                <a:solidFill>
                  <a:srgbClr val="000000"/>
                </a:solidFill>
                <a:latin typeface="Segoe UI"/>
              </a:rPr>
              <a:t>F</a:t>
            </a:r>
            <a:r>
              <a:rPr lang="en-CA" sz="1800" b="0" strike="noStrike" spc="449">
                <a:solidFill>
                  <a:srgbClr val="000000"/>
                </a:solidFill>
                <a:latin typeface="Segoe UI"/>
              </a:rPr>
              <a:t>OOT </a:t>
            </a:r>
            <a:r>
              <a:rPr lang="en-CA" sz="2400" b="0" strike="noStrike" spc="449">
                <a:solidFill>
                  <a:srgbClr val="000000"/>
                </a:solidFill>
                <a:latin typeface="Segoe UI"/>
              </a:rPr>
              <a:t>P</a:t>
            </a:r>
            <a:r>
              <a:rPr lang="en-CA" sz="1800" b="0" strike="noStrike" spc="449">
                <a:solidFill>
                  <a:srgbClr val="000000"/>
                </a:solidFill>
                <a:latin typeface="Segoe UI"/>
              </a:rPr>
              <a:t>RESSURE </a:t>
            </a:r>
            <a:r>
              <a:rPr lang="en-CA" sz="2400" b="0" strike="noStrike" spc="449">
                <a:solidFill>
                  <a:srgbClr val="000000"/>
                </a:solidFill>
                <a:latin typeface="Segoe UI"/>
              </a:rPr>
              <a:t>M</a:t>
            </a:r>
            <a:r>
              <a:rPr lang="en-CA" sz="1800" b="0" strike="noStrike" spc="449">
                <a:solidFill>
                  <a:srgbClr val="000000"/>
                </a:solidFill>
                <a:latin typeface="Segoe UI"/>
              </a:rPr>
              <a:t>APPING </a:t>
            </a:r>
            <a:r>
              <a:rPr lang="en-CA" sz="2400" b="0" strike="noStrike" spc="449">
                <a:solidFill>
                  <a:srgbClr val="000000"/>
                </a:solidFill>
                <a:latin typeface="Segoe UI"/>
              </a:rPr>
              <a:t>T</a:t>
            </a:r>
            <a:r>
              <a:rPr lang="en-CA" sz="1800" b="0" strike="noStrike" spc="449">
                <a:solidFill>
                  <a:srgbClr val="000000"/>
                </a:solidFill>
                <a:latin typeface="Segoe UI"/>
              </a:rPr>
              <a:t>ECHNOLOGIES</a:t>
            </a:r>
            <a:endParaRPr lang="en-US" sz="1800" b="0" strike="noStrike" spc="-1">
              <a:latin typeface="Arial"/>
            </a:endParaRPr>
          </a:p>
        </p:txBody>
      </p:sp>
      <p:sp>
        <p:nvSpPr>
          <p:cNvPr id="208"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09" name="Rectangle 13"/>
          <p:cNvSpPr/>
          <p:nvPr/>
        </p:nvSpPr>
        <p:spPr>
          <a:xfrm>
            <a:off x="3273120" y="4667760"/>
            <a:ext cx="587052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US" sz="800" b="0" strike="noStrike" spc="299">
                <a:solidFill>
                  <a:srgbClr val="000000"/>
                </a:solidFill>
                <a:latin typeface="Calibri"/>
              </a:rPr>
              <a:t>Due to privacy restrictions, full disclosure of the study’s conclusions is not permitted</a:t>
            </a:r>
            <a:endParaRPr lang="en-US" sz="800" b="0" strike="noStrike" spc="-1">
              <a:latin typeface="Arial"/>
            </a:endParaRPr>
          </a:p>
        </p:txBody>
      </p:sp>
      <p:sp>
        <p:nvSpPr>
          <p:cNvPr id="210" name="TextBox 9"/>
          <p:cNvSpPr/>
          <p:nvPr/>
        </p:nvSpPr>
        <p:spPr>
          <a:xfrm>
            <a:off x="292680" y="1100160"/>
            <a:ext cx="855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ARTNER</a:t>
            </a:r>
            <a:endParaRPr lang="en-US" sz="1800" b="0" strike="noStrike" spc="-1">
              <a:latin typeface="Arial"/>
            </a:endParaRPr>
          </a:p>
          <a:p>
            <a:pPr>
              <a:lnSpc>
                <a:spcPct val="100000"/>
              </a:lnSpc>
              <a:buNone/>
            </a:pPr>
            <a:r>
              <a:rPr lang="en-US" sz="1600" b="0" strike="noStrike" spc="-1">
                <a:solidFill>
                  <a:srgbClr val="000000"/>
                </a:solidFill>
                <a:latin typeface="Segoe UI"/>
              </a:rPr>
              <a:t>Orpyx Medical Technologies Inc. is a Canadian company that designs foot pressure measurement technologies used to improve human health and advance sports performance</a:t>
            </a:r>
            <a:r>
              <a:rPr lang="en-CA" sz="1600" b="0" strike="noStrike" spc="-1">
                <a:solidFill>
                  <a:srgbClr val="000000"/>
                </a:solidFill>
                <a:latin typeface="Segoe UI"/>
              </a:rPr>
              <a:t>.</a:t>
            </a:r>
            <a:endParaRPr lang="en-US" sz="1600" b="0" strike="noStrike" spc="-1">
              <a:latin typeface="Arial"/>
            </a:endParaRPr>
          </a:p>
        </p:txBody>
      </p:sp>
      <p:sp>
        <p:nvSpPr>
          <p:cNvPr id="211" name="TextBox 30"/>
          <p:cNvSpPr/>
          <p:nvPr/>
        </p:nvSpPr>
        <p:spPr>
          <a:xfrm>
            <a:off x="537120" y="2387520"/>
            <a:ext cx="831420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URPOSE</a:t>
            </a:r>
            <a:endParaRPr lang="en-US" sz="1800" b="0" strike="noStrike" spc="-1">
              <a:latin typeface="Arial"/>
            </a:endParaRPr>
          </a:p>
          <a:p>
            <a:pPr>
              <a:lnSpc>
                <a:spcPct val="100000"/>
              </a:lnSpc>
              <a:buNone/>
            </a:pPr>
            <a:r>
              <a:rPr lang="en-US" sz="1600" b="0" strike="noStrike" spc="-1">
                <a:solidFill>
                  <a:srgbClr val="000000"/>
                </a:solidFill>
                <a:latin typeface="Segoe UI"/>
              </a:rPr>
              <a:t>Compare the accuracy of the Orpyx LogR Gen 2 prototype to the well-established Pedar System and a Kistler force plate with respect to several biomechanical variables.</a:t>
            </a:r>
            <a:endParaRPr lang="en-US" sz="1600" b="0" strike="noStrike" spc="-1">
              <a:latin typeface="Arial"/>
            </a:endParaRPr>
          </a:p>
        </p:txBody>
      </p:sp>
      <p:sp>
        <p:nvSpPr>
          <p:cNvPr id="212" name="TextBox 31"/>
          <p:cNvSpPr/>
          <p:nvPr/>
        </p:nvSpPr>
        <p:spPr>
          <a:xfrm>
            <a:off x="832680" y="3680280"/>
            <a:ext cx="801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F</a:t>
            </a:r>
            <a:r>
              <a:rPr lang="en-CA" sz="1800" b="0" strike="noStrike" spc="-1">
                <a:solidFill>
                  <a:srgbClr val="000000"/>
                </a:solidFill>
                <a:latin typeface="Segoe UI"/>
              </a:rPr>
              <a:t>INDINGS</a:t>
            </a:r>
            <a:endParaRPr lang="en-US" sz="1800" b="0" strike="noStrike" spc="-1">
              <a:latin typeface="Arial"/>
            </a:endParaRPr>
          </a:p>
          <a:p>
            <a:pPr>
              <a:lnSpc>
                <a:spcPct val="100000"/>
              </a:lnSpc>
              <a:buNone/>
            </a:pPr>
            <a:r>
              <a:rPr lang="en-US" sz="1600" b="0" strike="noStrike" spc="-1">
                <a:solidFill>
                  <a:srgbClr val="000000"/>
                </a:solidFill>
                <a:latin typeface="Segoe UI"/>
              </a:rPr>
              <a:t>Comparable center of pressure trajectories and ground reaction forces were found among the different tested systems.</a:t>
            </a:r>
            <a:endParaRPr lang="en-US" sz="16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214" name="Rectangle 28"/>
          <p:cNvSpPr/>
          <p:nvPr/>
        </p:nvSpPr>
        <p:spPr>
          <a:xfrm>
            <a:off x="832680" y="368028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15"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16"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17" name="Rectangle 27"/>
          <p:cNvSpPr/>
          <p:nvPr/>
        </p:nvSpPr>
        <p:spPr>
          <a:xfrm>
            <a:off x="537120" y="23875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18" name="TextBox 32"/>
          <p:cNvSpPr/>
          <p:nvPr/>
        </p:nvSpPr>
        <p:spPr>
          <a:xfrm>
            <a:off x="1226520" y="0"/>
            <a:ext cx="791712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M</a:t>
            </a:r>
            <a:r>
              <a:rPr lang="en-CA" sz="1800" b="0" strike="noStrike" spc="449">
                <a:solidFill>
                  <a:srgbClr val="000000"/>
                </a:solidFill>
                <a:latin typeface="Segoe UI"/>
              </a:rPr>
              <a:t>EASURING THE </a:t>
            </a:r>
            <a:r>
              <a:rPr lang="en-CA" sz="2400" b="0" strike="noStrike" spc="449">
                <a:solidFill>
                  <a:srgbClr val="000000"/>
                </a:solidFill>
                <a:latin typeface="Segoe UI"/>
              </a:rPr>
              <a:t>I</a:t>
            </a:r>
            <a:r>
              <a:rPr lang="en-CA" sz="1800" b="0" strike="noStrike" spc="449">
                <a:solidFill>
                  <a:srgbClr val="000000"/>
                </a:solidFill>
                <a:latin typeface="Segoe UI"/>
              </a:rPr>
              <a:t>MPACT OF </a:t>
            </a:r>
            <a:r>
              <a:rPr lang="en-CA" sz="2400" b="0" strike="noStrike" spc="449">
                <a:solidFill>
                  <a:srgbClr val="000000"/>
                </a:solidFill>
                <a:latin typeface="Segoe UI"/>
              </a:rPr>
              <a:t>C</a:t>
            </a:r>
            <a:r>
              <a:rPr lang="en-CA" sz="1800" b="0" strike="noStrike" spc="449">
                <a:solidFill>
                  <a:srgbClr val="000000"/>
                </a:solidFill>
                <a:latin typeface="Segoe UI"/>
              </a:rPr>
              <a:t>USTOM </a:t>
            </a:r>
            <a:r>
              <a:rPr lang="en-CA" sz="2400" b="0" strike="noStrike" spc="449">
                <a:solidFill>
                  <a:srgbClr val="000000"/>
                </a:solidFill>
                <a:latin typeface="Segoe UI"/>
              </a:rPr>
              <a:t>O</a:t>
            </a:r>
            <a:r>
              <a:rPr lang="en-CA" sz="1800" b="0" strike="noStrike" spc="449">
                <a:solidFill>
                  <a:srgbClr val="000000"/>
                </a:solidFill>
                <a:latin typeface="Segoe UI"/>
              </a:rPr>
              <a:t>RTHOTICS ON </a:t>
            </a:r>
            <a:r>
              <a:rPr lang="en-CA" sz="2400" b="0" strike="noStrike" spc="449">
                <a:solidFill>
                  <a:srgbClr val="000000"/>
                </a:solidFill>
                <a:latin typeface="Segoe UI"/>
              </a:rPr>
              <a:t>L</a:t>
            </a:r>
            <a:r>
              <a:rPr lang="en-CA" sz="1800" b="0" strike="noStrike" spc="449">
                <a:solidFill>
                  <a:srgbClr val="000000"/>
                </a:solidFill>
                <a:latin typeface="Segoe UI"/>
              </a:rPr>
              <a:t>EGS AND </a:t>
            </a:r>
            <a:r>
              <a:rPr lang="en-CA" sz="2400" b="0" strike="noStrike" spc="449">
                <a:solidFill>
                  <a:srgbClr val="000000"/>
                </a:solidFill>
                <a:latin typeface="Segoe UI"/>
              </a:rPr>
              <a:t>F</a:t>
            </a:r>
            <a:r>
              <a:rPr lang="en-CA" sz="1800" b="0" strike="noStrike" spc="449">
                <a:solidFill>
                  <a:srgbClr val="000000"/>
                </a:solidFill>
                <a:latin typeface="Segoe UI"/>
              </a:rPr>
              <a:t>EET </a:t>
            </a:r>
            <a:r>
              <a:rPr lang="en-CA" sz="2400" b="0" strike="noStrike" spc="449">
                <a:solidFill>
                  <a:srgbClr val="000000"/>
                </a:solidFill>
                <a:latin typeface="Segoe UI"/>
              </a:rPr>
              <a:t>B</a:t>
            </a:r>
            <a:r>
              <a:rPr lang="en-CA" sz="1800" b="0" strike="noStrike" spc="449">
                <a:solidFill>
                  <a:srgbClr val="000000"/>
                </a:solidFill>
                <a:latin typeface="Segoe UI"/>
              </a:rPr>
              <a:t>IOMECHANICS</a:t>
            </a:r>
            <a:endParaRPr lang="en-US" sz="1800" b="0" strike="noStrike" spc="-1">
              <a:latin typeface="Arial"/>
            </a:endParaRPr>
          </a:p>
        </p:txBody>
      </p:sp>
      <p:sp>
        <p:nvSpPr>
          <p:cNvPr id="219"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20" name="Rectangle 13"/>
          <p:cNvSpPr/>
          <p:nvPr/>
        </p:nvSpPr>
        <p:spPr>
          <a:xfrm>
            <a:off x="3273120" y="4667760"/>
            <a:ext cx="587052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r">
              <a:lnSpc>
                <a:spcPct val="100000"/>
              </a:lnSpc>
              <a:buNone/>
            </a:pPr>
            <a:r>
              <a:rPr lang="en-US" sz="800" b="0" strike="noStrike" spc="299">
                <a:solidFill>
                  <a:srgbClr val="000000"/>
                </a:solidFill>
                <a:latin typeface="Calibri"/>
              </a:rPr>
              <a:t>Due to privacy restrictions, full disclosure of the study’s conclusions is not permitted</a:t>
            </a:r>
            <a:endParaRPr lang="en-US" sz="800" b="0" strike="noStrike" spc="-1">
              <a:latin typeface="Arial"/>
            </a:endParaRPr>
          </a:p>
        </p:txBody>
      </p:sp>
      <p:sp>
        <p:nvSpPr>
          <p:cNvPr id="221" name="TextBox 9"/>
          <p:cNvSpPr/>
          <p:nvPr/>
        </p:nvSpPr>
        <p:spPr>
          <a:xfrm>
            <a:off x="292680" y="110016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ARTNER</a:t>
            </a:r>
            <a:endParaRPr lang="en-US" sz="1800" b="0" strike="noStrike" spc="-1">
              <a:latin typeface="Arial"/>
            </a:endParaRPr>
          </a:p>
          <a:p>
            <a:pPr>
              <a:lnSpc>
                <a:spcPct val="100000"/>
              </a:lnSpc>
              <a:buNone/>
            </a:pPr>
            <a:r>
              <a:rPr lang="en-US" sz="1600" b="0" strike="noStrike" spc="-1">
                <a:solidFill>
                  <a:srgbClr val="000000"/>
                </a:solidFill>
                <a:latin typeface="Segoe UI"/>
              </a:rPr>
              <a:t>Dr. Scholl's</a:t>
            </a:r>
            <a:r>
              <a:rPr lang="en-US" sz="1600" b="0" strike="noStrike" spc="-1">
                <a:solidFill>
                  <a:srgbClr val="000000"/>
                </a:solidFill>
                <a:latin typeface="Symbol"/>
              </a:rPr>
              <a:t></a:t>
            </a:r>
            <a:r>
              <a:rPr lang="en-US" sz="1600" b="0" strike="noStrike" spc="-1">
                <a:solidFill>
                  <a:srgbClr val="000000"/>
                </a:solidFill>
                <a:latin typeface="Segoe UI"/>
              </a:rPr>
              <a:t> is a footwear and orthopedic foot care brand who recently introduced the concept of self-selected customized orthotics in the market</a:t>
            </a:r>
            <a:r>
              <a:rPr lang="en-CA" sz="1600" b="0" strike="noStrike" spc="-1">
                <a:solidFill>
                  <a:srgbClr val="000000"/>
                </a:solidFill>
                <a:latin typeface="Segoe UI"/>
              </a:rPr>
              <a:t>.</a:t>
            </a:r>
            <a:endParaRPr lang="en-US" sz="1600" b="0" strike="noStrike" spc="-1">
              <a:latin typeface="Arial"/>
            </a:endParaRPr>
          </a:p>
        </p:txBody>
      </p:sp>
      <p:sp>
        <p:nvSpPr>
          <p:cNvPr id="222" name="TextBox 30"/>
          <p:cNvSpPr/>
          <p:nvPr/>
        </p:nvSpPr>
        <p:spPr>
          <a:xfrm>
            <a:off x="537120" y="2387520"/>
            <a:ext cx="831420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URPOSE</a:t>
            </a:r>
            <a:endParaRPr lang="en-US" sz="1800" b="0" strike="noStrike" spc="-1">
              <a:latin typeface="Arial"/>
            </a:endParaRPr>
          </a:p>
          <a:p>
            <a:pPr>
              <a:lnSpc>
                <a:spcPct val="100000"/>
              </a:lnSpc>
              <a:buNone/>
            </a:pPr>
            <a:r>
              <a:rPr lang="en-US" sz="1600" b="0" strike="noStrike" spc="-1">
                <a:solidFill>
                  <a:srgbClr val="000000"/>
                </a:solidFill>
                <a:latin typeface="Segoe UI"/>
              </a:rPr>
              <a:t>To quantify the impact of self-selected customized orthotics on the legs and feet during long periods of standing, as well as during regular and uphill power walking.</a:t>
            </a:r>
            <a:endParaRPr lang="en-US" sz="1600" b="0" strike="noStrike" spc="-1">
              <a:latin typeface="Arial"/>
            </a:endParaRPr>
          </a:p>
        </p:txBody>
      </p:sp>
      <p:sp>
        <p:nvSpPr>
          <p:cNvPr id="223" name="TextBox 31"/>
          <p:cNvSpPr/>
          <p:nvPr/>
        </p:nvSpPr>
        <p:spPr>
          <a:xfrm>
            <a:off x="832680" y="3680280"/>
            <a:ext cx="801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F</a:t>
            </a:r>
            <a:r>
              <a:rPr lang="en-CA" sz="1800" b="0" strike="noStrike" spc="-1">
                <a:solidFill>
                  <a:srgbClr val="000000"/>
                </a:solidFill>
                <a:latin typeface="Segoe UI"/>
              </a:rPr>
              <a:t>INDINGS</a:t>
            </a:r>
            <a:endParaRPr lang="en-US" sz="1800" b="0" strike="noStrike" spc="-1">
              <a:latin typeface="Arial"/>
            </a:endParaRPr>
          </a:p>
          <a:p>
            <a:pPr>
              <a:lnSpc>
                <a:spcPct val="100000"/>
              </a:lnSpc>
              <a:buNone/>
            </a:pPr>
            <a:r>
              <a:rPr lang="en-US" sz="1600" b="0" strike="noStrike" spc="-1">
                <a:solidFill>
                  <a:srgbClr val="000000"/>
                </a:solidFill>
                <a:latin typeface="Segoe UI"/>
              </a:rPr>
              <a:t>The results of this study indicate some benefits regarding the use of self-selected customized orthotics with respect to lower limb biomechanics and perceived fatigue.</a:t>
            </a:r>
            <a:endParaRPr lang="en-US" sz="16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225" name="Rectangle 28"/>
          <p:cNvSpPr/>
          <p:nvPr/>
        </p:nvSpPr>
        <p:spPr>
          <a:xfrm>
            <a:off x="832680" y="368028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26"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27"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28" name="Rectangle 27"/>
          <p:cNvSpPr/>
          <p:nvPr/>
        </p:nvSpPr>
        <p:spPr>
          <a:xfrm>
            <a:off x="537120" y="23875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29" name="TextBox 32"/>
          <p:cNvSpPr/>
          <p:nvPr/>
        </p:nvSpPr>
        <p:spPr>
          <a:xfrm>
            <a:off x="1226520" y="0"/>
            <a:ext cx="791712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D</a:t>
            </a:r>
            <a:r>
              <a:rPr lang="en-CA" sz="1800" b="0" strike="noStrike" spc="449">
                <a:solidFill>
                  <a:srgbClr val="000000"/>
                </a:solidFill>
                <a:latin typeface="Segoe UI"/>
              </a:rPr>
              <a:t>EVELOPMENT OF AN </a:t>
            </a:r>
            <a:r>
              <a:rPr lang="en-CA" sz="2400" b="0" strike="noStrike" spc="449">
                <a:solidFill>
                  <a:srgbClr val="000000"/>
                </a:solidFill>
                <a:latin typeface="Segoe UI"/>
              </a:rPr>
              <a:t>I</a:t>
            </a:r>
            <a:r>
              <a:rPr lang="en-CA" sz="1800" b="0" strike="noStrike" spc="449">
                <a:solidFill>
                  <a:srgbClr val="000000"/>
                </a:solidFill>
                <a:latin typeface="Segoe UI"/>
              </a:rPr>
              <a:t>MAGE </a:t>
            </a:r>
            <a:r>
              <a:rPr lang="en-CA" sz="2400" b="0" strike="noStrike" spc="449">
                <a:solidFill>
                  <a:srgbClr val="000000"/>
                </a:solidFill>
                <a:latin typeface="Segoe UI"/>
              </a:rPr>
              <a:t>A</a:t>
            </a:r>
            <a:r>
              <a:rPr lang="en-CA" sz="1800" b="0" strike="noStrike" spc="449">
                <a:solidFill>
                  <a:srgbClr val="000000"/>
                </a:solidFill>
                <a:latin typeface="Segoe UI"/>
              </a:rPr>
              <a:t>NNOTATION </a:t>
            </a:r>
            <a:r>
              <a:rPr lang="en-CA" sz="2400" b="0" strike="noStrike" spc="449">
                <a:solidFill>
                  <a:srgbClr val="000000"/>
                </a:solidFill>
                <a:latin typeface="Segoe UI"/>
              </a:rPr>
              <a:t>T</a:t>
            </a:r>
            <a:r>
              <a:rPr lang="en-CA" sz="1800" b="0" strike="noStrike" spc="449">
                <a:solidFill>
                  <a:srgbClr val="000000"/>
                </a:solidFill>
                <a:latin typeface="Segoe UI"/>
              </a:rPr>
              <a:t>OOL FOR </a:t>
            </a:r>
            <a:r>
              <a:rPr lang="en-CA" sz="2400" b="0" strike="noStrike" spc="449">
                <a:solidFill>
                  <a:srgbClr val="000000"/>
                </a:solidFill>
                <a:latin typeface="Segoe UI"/>
              </a:rPr>
              <a:t>A</a:t>
            </a:r>
            <a:r>
              <a:rPr lang="en-CA" sz="1800" b="0" strike="noStrike" spc="449">
                <a:solidFill>
                  <a:srgbClr val="000000"/>
                </a:solidFill>
                <a:latin typeface="Segoe UI"/>
              </a:rPr>
              <a:t>LGORITHM </a:t>
            </a:r>
            <a:r>
              <a:rPr lang="en-CA" sz="2400" b="0" strike="noStrike" spc="449">
                <a:solidFill>
                  <a:srgbClr val="000000"/>
                </a:solidFill>
                <a:latin typeface="Segoe UI"/>
              </a:rPr>
              <a:t>P</a:t>
            </a:r>
            <a:r>
              <a:rPr lang="en-CA" sz="1800" b="0" strike="noStrike" spc="449">
                <a:solidFill>
                  <a:srgbClr val="000000"/>
                </a:solidFill>
                <a:latin typeface="Segoe UI"/>
              </a:rPr>
              <a:t>ERFORMANCE </a:t>
            </a:r>
            <a:r>
              <a:rPr lang="en-CA" sz="2400" b="0" strike="noStrike" spc="449">
                <a:solidFill>
                  <a:srgbClr val="000000"/>
                </a:solidFill>
                <a:latin typeface="Segoe UI"/>
              </a:rPr>
              <a:t>A</a:t>
            </a:r>
            <a:r>
              <a:rPr lang="en-CA" sz="1800" b="0" strike="noStrike" spc="449">
                <a:solidFill>
                  <a:srgbClr val="000000"/>
                </a:solidFill>
                <a:latin typeface="Segoe UI"/>
              </a:rPr>
              <a:t>SSESSMENT </a:t>
            </a:r>
            <a:endParaRPr lang="en-US" sz="1800" b="0" strike="noStrike" spc="-1">
              <a:latin typeface="Arial"/>
            </a:endParaRPr>
          </a:p>
        </p:txBody>
      </p:sp>
      <p:sp>
        <p:nvSpPr>
          <p:cNvPr id="230"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31" name="TextBox 9"/>
          <p:cNvSpPr/>
          <p:nvPr/>
        </p:nvSpPr>
        <p:spPr>
          <a:xfrm>
            <a:off x="292680" y="110016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ARTNER</a:t>
            </a:r>
            <a:endParaRPr lang="en-US" sz="1800" b="0" strike="noStrike" spc="-1">
              <a:latin typeface="Arial"/>
            </a:endParaRPr>
          </a:p>
          <a:p>
            <a:pPr>
              <a:lnSpc>
                <a:spcPct val="100000"/>
              </a:lnSpc>
              <a:buNone/>
            </a:pPr>
            <a:r>
              <a:rPr lang="en-US" sz="1600" b="0" strike="noStrike" spc="-1">
                <a:solidFill>
                  <a:srgbClr val="000000"/>
                </a:solidFill>
                <a:latin typeface="Segoe UI"/>
              </a:rPr>
              <a:t>CURV Labs is a Canadian company that uses artificial intelligence to help assess, identify and manage musculoskeletal performance and problems.</a:t>
            </a:r>
            <a:endParaRPr lang="en-US" sz="1600" b="0" strike="noStrike" spc="-1">
              <a:latin typeface="Arial"/>
            </a:endParaRPr>
          </a:p>
        </p:txBody>
      </p:sp>
      <p:sp>
        <p:nvSpPr>
          <p:cNvPr id="232" name="TextBox 30"/>
          <p:cNvSpPr/>
          <p:nvPr/>
        </p:nvSpPr>
        <p:spPr>
          <a:xfrm>
            <a:off x="537120" y="2387520"/>
            <a:ext cx="831420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URPOSE</a:t>
            </a:r>
            <a:endParaRPr lang="en-US" sz="1800" b="0" strike="noStrike" spc="-1">
              <a:latin typeface="Arial"/>
            </a:endParaRPr>
          </a:p>
          <a:p>
            <a:pPr>
              <a:lnSpc>
                <a:spcPct val="100000"/>
              </a:lnSpc>
              <a:buNone/>
            </a:pPr>
            <a:r>
              <a:rPr lang="en-US" sz="1600" b="0" strike="noStrike" spc="-1">
                <a:solidFill>
                  <a:srgbClr val="000000"/>
                </a:solidFill>
                <a:latin typeface="Segoe UI"/>
              </a:rPr>
              <a:t>To build an image annotation algorithm to manually label landmarks on 2D video data for comparison with the results of CURV Labs’ machine learning algorithm outcome.</a:t>
            </a:r>
            <a:endParaRPr lang="en-US" sz="1600" b="0" strike="noStrike" spc="-1">
              <a:latin typeface="Arial"/>
            </a:endParaRPr>
          </a:p>
        </p:txBody>
      </p:sp>
      <p:sp>
        <p:nvSpPr>
          <p:cNvPr id="233" name="TextBox 31"/>
          <p:cNvSpPr/>
          <p:nvPr/>
        </p:nvSpPr>
        <p:spPr>
          <a:xfrm>
            <a:off x="832680" y="3680280"/>
            <a:ext cx="801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F</a:t>
            </a:r>
            <a:r>
              <a:rPr lang="en-CA" sz="1800" b="0" strike="noStrike" spc="-1">
                <a:solidFill>
                  <a:srgbClr val="000000"/>
                </a:solidFill>
                <a:latin typeface="Segoe UI"/>
              </a:rPr>
              <a:t>INDINGS</a:t>
            </a:r>
            <a:endParaRPr lang="en-US" sz="1800" b="0" strike="noStrike" spc="-1">
              <a:latin typeface="Arial"/>
            </a:endParaRPr>
          </a:p>
          <a:p>
            <a:pPr>
              <a:lnSpc>
                <a:spcPct val="100000"/>
              </a:lnSpc>
              <a:buNone/>
            </a:pPr>
            <a:r>
              <a:rPr lang="en-US" sz="1600" b="0" strike="noStrike" spc="-1">
                <a:solidFill>
                  <a:srgbClr val="000000"/>
                </a:solidFill>
                <a:latin typeface="Segoe UI"/>
              </a:rPr>
              <a:t>Due to privacy restrictions, the disclosure of the study’s conclusions is not permitted.</a:t>
            </a:r>
            <a:endParaRPr lang="en-US" sz="16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1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35"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236"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37" name="Rectangle 27"/>
          <p:cNvSpPr/>
          <p:nvPr/>
        </p:nvSpPr>
        <p:spPr>
          <a:xfrm>
            <a:off x="537120" y="309888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38" name="TextBox 32"/>
          <p:cNvSpPr/>
          <p:nvPr/>
        </p:nvSpPr>
        <p:spPr>
          <a:xfrm>
            <a:off x="384480" y="0"/>
            <a:ext cx="875916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M</a:t>
            </a:r>
            <a:r>
              <a:rPr lang="en-US" sz="1800" b="0" strike="noStrike" spc="449">
                <a:solidFill>
                  <a:srgbClr val="000000"/>
                </a:solidFill>
                <a:latin typeface="Segoe UI"/>
              </a:rPr>
              <a:t>OTION</a:t>
            </a:r>
            <a:r>
              <a:rPr lang="en-US" sz="2400" b="0" strike="noStrike" spc="449">
                <a:solidFill>
                  <a:srgbClr val="000000"/>
                </a:solidFill>
                <a:latin typeface="Segoe UI"/>
              </a:rPr>
              <a:t> C</a:t>
            </a:r>
            <a:r>
              <a:rPr lang="en-US" sz="1800" b="0" strike="noStrike" spc="449">
                <a:solidFill>
                  <a:srgbClr val="000000"/>
                </a:solidFill>
                <a:latin typeface="Segoe UI"/>
              </a:rPr>
              <a:t>APTURE</a:t>
            </a:r>
            <a:r>
              <a:rPr lang="en-US" sz="2400" b="0" strike="noStrike" spc="449">
                <a:solidFill>
                  <a:srgbClr val="000000"/>
                </a:solidFill>
                <a:latin typeface="Segoe UI"/>
              </a:rPr>
              <a:t> E</a:t>
            </a:r>
            <a:r>
              <a:rPr lang="en-US" sz="1800" b="0" strike="noStrike" spc="449">
                <a:solidFill>
                  <a:srgbClr val="000000"/>
                </a:solidFill>
                <a:latin typeface="Segoe UI"/>
              </a:rPr>
              <a:t>NHANCEMENT</a:t>
            </a:r>
            <a:r>
              <a:rPr lang="en-US" sz="2400" b="0" strike="noStrike" spc="449">
                <a:solidFill>
                  <a:srgbClr val="000000"/>
                </a:solidFill>
                <a:latin typeface="Segoe UI"/>
              </a:rPr>
              <a:t> </a:t>
            </a:r>
            <a:r>
              <a:rPr lang="en-US" sz="1800" b="0" strike="noStrike" spc="449">
                <a:solidFill>
                  <a:srgbClr val="000000"/>
                </a:solidFill>
                <a:latin typeface="Segoe UI"/>
              </a:rPr>
              <a:t>USING</a:t>
            </a:r>
            <a:r>
              <a:rPr lang="en-US" sz="2400" b="0" strike="noStrike" spc="449">
                <a:solidFill>
                  <a:srgbClr val="000000"/>
                </a:solidFill>
                <a:latin typeface="Segoe UI"/>
              </a:rPr>
              <a:t> S</a:t>
            </a:r>
            <a:r>
              <a:rPr lang="en-US" sz="1800" b="0" strike="noStrike" spc="449">
                <a:solidFill>
                  <a:srgbClr val="000000"/>
                </a:solidFill>
                <a:latin typeface="Segoe UI"/>
              </a:rPr>
              <a:t>EQUENCE</a:t>
            </a:r>
            <a:r>
              <a:rPr lang="en-US" sz="2400" b="0" strike="noStrike" spc="449">
                <a:solidFill>
                  <a:srgbClr val="000000"/>
                </a:solidFill>
                <a:latin typeface="Segoe UI"/>
              </a:rPr>
              <a:t> M</a:t>
            </a:r>
            <a:r>
              <a:rPr lang="en-US" sz="1800" b="0" strike="noStrike" spc="449">
                <a:solidFill>
                  <a:srgbClr val="000000"/>
                </a:solidFill>
                <a:latin typeface="Segoe UI"/>
              </a:rPr>
              <a:t>ODELING</a:t>
            </a:r>
            <a:r>
              <a:rPr lang="en-US" sz="2400" b="0" strike="noStrike" spc="449">
                <a:solidFill>
                  <a:srgbClr val="000000"/>
                </a:solidFill>
                <a:latin typeface="Segoe UI"/>
              </a:rPr>
              <a:t> </a:t>
            </a:r>
            <a:r>
              <a:rPr lang="en-US" sz="1800" b="0" strike="noStrike" spc="449">
                <a:solidFill>
                  <a:srgbClr val="000000"/>
                </a:solidFill>
                <a:latin typeface="Segoe UI"/>
              </a:rPr>
              <a:t>AND</a:t>
            </a:r>
            <a:r>
              <a:rPr lang="en-US" sz="2400" b="0" strike="noStrike" spc="449">
                <a:solidFill>
                  <a:srgbClr val="000000"/>
                </a:solidFill>
                <a:latin typeface="Segoe UI"/>
              </a:rPr>
              <a:t> R</a:t>
            </a:r>
            <a:r>
              <a:rPr lang="en-US" sz="1800" b="0" strike="noStrike" spc="449">
                <a:solidFill>
                  <a:srgbClr val="000000"/>
                </a:solidFill>
                <a:latin typeface="Segoe UI"/>
              </a:rPr>
              <a:t>ECURRENT</a:t>
            </a:r>
            <a:r>
              <a:rPr lang="en-US" sz="2400" b="0" strike="noStrike" spc="449">
                <a:solidFill>
                  <a:srgbClr val="000000"/>
                </a:solidFill>
                <a:latin typeface="Segoe UI"/>
              </a:rPr>
              <a:t> N</a:t>
            </a:r>
            <a:r>
              <a:rPr lang="en-US" sz="1800" b="0" strike="noStrike" spc="449">
                <a:solidFill>
                  <a:srgbClr val="000000"/>
                </a:solidFill>
                <a:latin typeface="Segoe UI"/>
              </a:rPr>
              <a:t>EURAL</a:t>
            </a:r>
            <a:r>
              <a:rPr lang="en-US" sz="2400" b="0" strike="noStrike" spc="449">
                <a:solidFill>
                  <a:srgbClr val="000000"/>
                </a:solidFill>
                <a:latin typeface="Segoe UI"/>
              </a:rPr>
              <a:t> N</a:t>
            </a:r>
            <a:r>
              <a:rPr lang="en-US" sz="1800" b="0" strike="noStrike" spc="449">
                <a:solidFill>
                  <a:srgbClr val="000000"/>
                </a:solidFill>
                <a:latin typeface="Segoe UI"/>
              </a:rPr>
              <a:t>ETWORK</a:t>
            </a:r>
            <a:endParaRPr lang="en-US" sz="1800" b="0" strike="noStrike" spc="-1">
              <a:latin typeface="Arial"/>
            </a:endParaRPr>
          </a:p>
        </p:txBody>
      </p:sp>
      <p:sp>
        <p:nvSpPr>
          <p:cNvPr id="239" name="Rectangle: Rounded Corners 11"/>
          <p:cNvSpPr/>
          <p:nvPr/>
        </p:nvSpPr>
        <p:spPr>
          <a:xfrm>
            <a:off x="430200" y="830880"/>
            <a:ext cx="8711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40" name="TextBox 13"/>
          <p:cNvSpPr/>
          <p:nvPr/>
        </p:nvSpPr>
        <p:spPr>
          <a:xfrm>
            <a:off x="292680" y="1202040"/>
            <a:ext cx="8558640" cy="21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B</a:t>
            </a:r>
            <a:r>
              <a:rPr lang="en-CA" sz="1800" b="0" strike="noStrike" spc="-1">
                <a:solidFill>
                  <a:srgbClr val="000000"/>
                </a:solidFill>
                <a:latin typeface="Segoe UI"/>
              </a:rPr>
              <a:t>ACKGROUND</a:t>
            </a:r>
            <a:endParaRPr lang="en-US" sz="1800" b="0" strike="noStrike" spc="-1">
              <a:latin typeface="Arial"/>
            </a:endParaRPr>
          </a:p>
          <a:p>
            <a:pPr>
              <a:lnSpc>
                <a:spcPct val="100000"/>
              </a:lnSpc>
              <a:buNone/>
            </a:pPr>
            <a:r>
              <a:rPr lang="en-US" sz="1600" b="0" strike="noStrike" spc="-1">
                <a:solidFill>
                  <a:srgbClr val="000000"/>
                </a:solidFill>
                <a:latin typeface="Segoe UI"/>
              </a:rPr>
              <a:t>Marker-less motion capture technologies are cheaper and more accessible than marker-based multi-camera systems. If their accuracy is deemed sufficient, they have the potential to become great clinical tools for orthopedics and injury risk assessment.</a:t>
            </a:r>
            <a:endParaRPr lang="en-US" sz="1600" b="0" strike="noStrike" spc="-1">
              <a:latin typeface="Arial"/>
            </a:endParaRPr>
          </a:p>
          <a:p>
            <a:pPr marL="457200">
              <a:lnSpc>
                <a:spcPct val="100000"/>
              </a:lnSpc>
              <a:buNone/>
            </a:pPr>
            <a:r>
              <a:rPr lang="en-US" sz="1600" b="0" i="1" strike="noStrike" spc="-1">
                <a:solidFill>
                  <a:srgbClr val="000000"/>
                </a:solidFill>
                <a:latin typeface="Segoe UI"/>
              </a:rPr>
              <a:t>However, research has indicated that such technologies have limited accuracy when it comes to measuring complex movements that have narrower amplitudes.</a:t>
            </a:r>
            <a:endParaRPr lang="en-US" sz="1600" b="0" strike="noStrike" spc="-1">
              <a:latin typeface="Arial"/>
            </a:endParaRPr>
          </a:p>
        </p:txBody>
      </p:sp>
      <p:sp>
        <p:nvSpPr>
          <p:cNvPr id="241" name="TextBox 30"/>
          <p:cNvSpPr/>
          <p:nvPr/>
        </p:nvSpPr>
        <p:spPr>
          <a:xfrm>
            <a:off x="537120" y="3098880"/>
            <a:ext cx="8314200" cy="167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Train a Recurrent Neural Network to enhance the performance of the Microsoft Kinect 3D camera. More specifically, the model's aim is to learn the mapping from Kinect joint centers trajectories to Vicon* joint angles.</a:t>
            </a:r>
            <a:endParaRPr lang="en-US" sz="1600" b="0" strike="noStrike" spc="-1">
              <a:latin typeface="Arial"/>
            </a:endParaRPr>
          </a:p>
          <a:p>
            <a:pPr marL="457200">
              <a:lnSpc>
                <a:spcPct val="100000"/>
              </a:lnSpc>
              <a:buNone/>
            </a:pPr>
            <a:r>
              <a:rPr lang="en-US" sz="1600" b="0" i="1" strike="noStrike" spc="-1">
                <a:solidFill>
                  <a:srgbClr val="000000"/>
                </a:solidFill>
                <a:latin typeface="Segoe UI"/>
              </a:rPr>
              <a:t>*multi-camera marker-based motion capture technology, considered here as Gold Standard</a:t>
            </a:r>
            <a:endParaRPr lang="en-US" sz="16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extBox 9"/>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R</a:t>
            </a:r>
            <a:r>
              <a:rPr lang="en-US" sz="1800" b="0" strike="noStrike" spc="449">
                <a:solidFill>
                  <a:srgbClr val="000000"/>
                </a:solidFill>
                <a:latin typeface="Segoe UI"/>
              </a:rPr>
              <a:t>EAL</a:t>
            </a:r>
            <a:r>
              <a:rPr lang="en-US" sz="2400" b="0" strike="noStrike" spc="449">
                <a:solidFill>
                  <a:srgbClr val="000000"/>
                </a:solidFill>
                <a:latin typeface="Segoe UI"/>
              </a:rPr>
              <a:t> </a:t>
            </a:r>
            <a:r>
              <a:rPr lang="en-US" sz="1800" b="0" strike="noStrike" spc="449">
                <a:solidFill>
                  <a:srgbClr val="000000"/>
                </a:solidFill>
                <a:latin typeface="Segoe UI"/>
              </a:rPr>
              <a:t>VS.</a:t>
            </a:r>
            <a:r>
              <a:rPr lang="en-US" sz="2400" b="0" strike="noStrike" spc="449">
                <a:solidFill>
                  <a:srgbClr val="000000"/>
                </a:solidFill>
                <a:latin typeface="Segoe UI"/>
              </a:rPr>
              <a:t> F</a:t>
            </a:r>
            <a:r>
              <a:rPr lang="en-US" sz="1800" b="0" strike="noStrike" spc="449">
                <a:solidFill>
                  <a:srgbClr val="000000"/>
                </a:solidFill>
                <a:latin typeface="Segoe UI"/>
              </a:rPr>
              <a:t>AKE</a:t>
            </a:r>
            <a:r>
              <a:rPr lang="en-US" sz="2400" b="0" strike="noStrike" spc="449">
                <a:solidFill>
                  <a:srgbClr val="000000"/>
                </a:solidFill>
                <a:latin typeface="Segoe UI"/>
              </a:rPr>
              <a:t> N</a:t>
            </a:r>
            <a:r>
              <a:rPr lang="en-US" sz="1800" b="0" strike="noStrike" spc="449">
                <a:solidFill>
                  <a:srgbClr val="000000"/>
                </a:solidFill>
                <a:latin typeface="Segoe UI"/>
              </a:rPr>
              <a:t>EWS</a:t>
            </a:r>
            <a:r>
              <a:rPr lang="en-US" sz="2400" b="0" strike="noStrike" spc="449">
                <a:solidFill>
                  <a:srgbClr val="000000"/>
                </a:solidFill>
                <a:latin typeface="Segoe UI"/>
              </a:rPr>
              <a:t> C</a:t>
            </a:r>
            <a:r>
              <a:rPr lang="en-US" sz="1800" b="0" strike="noStrike" spc="449">
                <a:solidFill>
                  <a:srgbClr val="000000"/>
                </a:solidFill>
                <a:latin typeface="Segoe UI"/>
              </a:rPr>
              <a:t>LASSIFICATION USING</a:t>
            </a:r>
            <a:endParaRPr lang="en-US" sz="1800" b="0" strike="noStrike" spc="-1">
              <a:latin typeface="Arial"/>
            </a:endParaRPr>
          </a:p>
          <a:p>
            <a:pPr algn="ctr">
              <a:lnSpc>
                <a:spcPct val="100000"/>
              </a:lnSpc>
              <a:buNone/>
            </a:pPr>
            <a:r>
              <a:rPr lang="en-US" sz="2400" b="0" strike="noStrike" spc="449">
                <a:solidFill>
                  <a:srgbClr val="000000"/>
                </a:solidFill>
                <a:latin typeface="Segoe UI"/>
              </a:rPr>
              <a:t>N</a:t>
            </a:r>
            <a:r>
              <a:rPr lang="en-US" sz="1800" b="0" strike="noStrike" spc="449">
                <a:solidFill>
                  <a:srgbClr val="000000"/>
                </a:solidFill>
                <a:latin typeface="Segoe UI"/>
              </a:rPr>
              <a:t>ATURAL</a:t>
            </a:r>
            <a:r>
              <a:rPr lang="en-US" sz="2400" b="0" strike="noStrike" spc="449">
                <a:solidFill>
                  <a:srgbClr val="000000"/>
                </a:solidFill>
                <a:latin typeface="Segoe UI"/>
              </a:rPr>
              <a:t> L</a:t>
            </a:r>
            <a:r>
              <a:rPr lang="en-US" sz="1800" b="0" strike="noStrike" spc="449">
                <a:solidFill>
                  <a:srgbClr val="000000"/>
                </a:solidFill>
                <a:latin typeface="Segoe UI"/>
              </a:rPr>
              <a:t>ANGUAGE</a:t>
            </a:r>
            <a:r>
              <a:rPr lang="en-US" sz="2400" b="0" strike="noStrike" spc="449">
                <a:solidFill>
                  <a:srgbClr val="000000"/>
                </a:solidFill>
                <a:latin typeface="Segoe UI"/>
              </a:rPr>
              <a:t> P</a:t>
            </a:r>
            <a:r>
              <a:rPr lang="en-US" sz="1800" b="0" strike="noStrike" spc="449">
                <a:solidFill>
                  <a:srgbClr val="000000"/>
                </a:solidFill>
                <a:latin typeface="Segoe UI"/>
              </a:rPr>
              <a:t>ROCESSING</a:t>
            </a:r>
            <a:endParaRPr lang="en-US" sz="1800" b="0" strike="noStrike" spc="-1">
              <a:latin typeface="Arial"/>
            </a:endParaRPr>
          </a:p>
        </p:txBody>
      </p:sp>
      <p:sp>
        <p:nvSpPr>
          <p:cNvPr id="243"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44" name="Rectangle 1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45"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246"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47" name="Rectangle 27"/>
          <p:cNvSpPr/>
          <p:nvPr/>
        </p:nvSpPr>
        <p:spPr>
          <a:xfrm>
            <a:off x="537120" y="343980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48" name="TextBox 13"/>
          <p:cNvSpPr/>
          <p:nvPr/>
        </p:nvSpPr>
        <p:spPr>
          <a:xfrm>
            <a:off x="292680" y="1202040"/>
            <a:ext cx="8558640" cy="191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B</a:t>
            </a:r>
            <a:r>
              <a:rPr lang="en-CA" sz="1800" b="0" strike="noStrike" spc="-1">
                <a:solidFill>
                  <a:srgbClr val="000000"/>
                </a:solidFill>
                <a:latin typeface="Segoe UI"/>
              </a:rPr>
              <a:t>ACKGROUND</a:t>
            </a:r>
            <a:endParaRPr lang="en-US" sz="1800" b="0" strike="noStrike" spc="-1">
              <a:latin typeface="Arial"/>
            </a:endParaRPr>
          </a:p>
          <a:p>
            <a:pPr>
              <a:lnSpc>
                <a:spcPct val="100000"/>
              </a:lnSpc>
              <a:buNone/>
            </a:pPr>
            <a:r>
              <a:rPr lang="en-US" sz="1600" b="0" strike="noStrike" spc="-1">
                <a:solidFill>
                  <a:srgbClr val="000000"/>
                </a:solidFill>
                <a:latin typeface="Segoe UI"/>
              </a:rPr>
              <a:t>Since 2016, the term Fake News has been used a lot across many forms of Media. With easy access to publishing materials online, it became harder for most people to know whether a source of information should be considered Real or Fake News.</a:t>
            </a:r>
            <a:endParaRPr lang="en-US" sz="1600" b="0" strike="noStrike" spc="-1">
              <a:latin typeface="Arial"/>
            </a:endParaRPr>
          </a:p>
          <a:p>
            <a:pPr marL="457200">
              <a:lnSpc>
                <a:spcPct val="100000"/>
              </a:lnSpc>
              <a:buNone/>
            </a:pPr>
            <a:r>
              <a:rPr lang="en-US" sz="1600" b="0" i="1" strike="noStrike" spc="-1">
                <a:solidFill>
                  <a:srgbClr val="000000"/>
                </a:solidFill>
                <a:latin typeface="Segoe UI"/>
              </a:rPr>
              <a:t>Ultimately, most News articles can be classified using science and fact-checking. But can we use Natural Language Processing and Machine Learning to find patterns to automatically differentiate Real from Fake News?</a:t>
            </a:r>
            <a:endParaRPr lang="en-US" sz="1600" b="0" strike="noStrike" spc="-1">
              <a:latin typeface="Arial"/>
            </a:endParaRPr>
          </a:p>
        </p:txBody>
      </p:sp>
      <p:sp>
        <p:nvSpPr>
          <p:cNvPr id="249" name="TextBox 30"/>
          <p:cNvSpPr/>
          <p:nvPr/>
        </p:nvSpPr>
        <p:spPr>
          <a:xfrm>
            <a:off x="537120" y="3439800"/>
            <a:ext cx="831420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Train a Naive Bayes Machine Learning model to detect distinguishing patterns between Real and Fake News.</a:t>
            </a:r>
            <a:endParaRPr lang="en-US" sz="16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extBox 9"/>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P</a:t>
            </a:r>
            <a:r>
              <a:rPr lang="en-US" sz="1800" b="0" strike="noStrike" spc="449">
                <a:solidFill>
                  <a:srgbClr val="000000"/>
                </a:solidFill>
                <a:latin typeface="Segoe UI"/>
              </a:rPr>
              <a:t>REDICTING</a:t>
            </a:r>
            <a:r>
              <a:rPr lang="en-US" sz="2400" b="0" strike="noStrike" spc="449">
                <a:solidFill>
                  <a:srgbClr val="000000"/>
                </a:solidFill>
                <a:latin typeface="Segoe UI"/>
              </a:rPr>
              <a:t> O</a:t>
            </a:r>
            <a:r>
              <a:rPr lang="en-US" sz="1800" b="0" strike="noStrike" spc="449">
                <a:solidFill>
                  <a:srgbClr val="000000"/>
                </a:solidFill>
                <a:latin typeface="Segoe UI"/>
              </a:rPr>
              <a:t>CEAN</a:t>
            </a:r>
            <a:r>
              <a:rPr lang="en-US" sz="2400" b="0" strike="noStrike" spc="449">
                <a:solidFill>
                  <a:srgbClr val="000000"/>
                </a:solidFill>
                <a:latin typeface="Segoe UI"/>
              </a:rPr>
              <a:t> W</a:t>
            </a:r>
            <a:r>
              <a:rPr lang="en-US" sz="1800" b="0" strike="noStrike" spc="449">
                <a:solidFill>
                  <a:srgbClr val="000000"/>
                </a:solidFill>
                <a:latin typeface="Segoe UI"/>
              </a:rPr>
              <a:t>ATER</a:t>
            </a:r>
            <a:r>
              <a:rPr lang="en-US" sz="2400" b="0" strike="noStrike" spc="449">
                <a:solidFill>
                  <a:srgbClr val="000000"/>
                </a:solidFill>
                <a:latin typeface="Segoe UI"/>
              </a:rPr>
              <a:t> T</a:t>
            </a:r>
            <a:r>
              <a:rPr lang="en-US" sz="1800" b="0" strike="noStrike" spc="449">
                <a:solidFill>
                  <a:srgbClr val="000000"/>
                </a:solidFill>
                <a:latin typeface="Segoe UI"/>
              </a:rPr>
              <a:t>EMPERATURE</a:t>
            </a:r>
            <a:r>
              <a:rPr lang="en-US" sz="2400" b="0" strike="noStrike" spc="449">
                <a:solidFill>
                  <a:srgbClr val="000000"/>
                </a:solidFill>
                <a:latin typeface="Segoe UI"/>
              </a:rPr>
              <a:t> </a:t>
            </a:r>
            <a:r>
              <a:rPr lang="en-US" sz="1800" b="0" strike="noStrike" spc="449">
                <a:solidFill>
                  <a:srgbClr val="000000"/>
                </a:solidFill>
                <a:latin typeface="Segoe UI"/>
              </a:rPr>
              <a:t>USING</a:t>
            </a:r>
            <a:r>
              <a:rPr lang="en-US" sz="2400" b="0" strike="noStrike" spc="449">
                <a:solidFill>
                  <a:srgbClr val="000000"/>
                </a:solidFill>
                <a:latin typeface="Segoe UI"/>
              </a:rPr>
              <a:t> L</a:t>
            </a:r>
            <a:r>
              <a:rPr lang="en-US" sz="1800" b="0" strike="noStrike" spc="449">
                <a:solidFill>
                  <a:srgbClr val="000000"/>
                </a:solidFill>
                <a:latin typeface="Segoe UI"/>
              </a:rPr>
              <a:t>INEAR</a:t>
            </a:r>
            <a:r>
              <a:rPr lang="en-US" sz="2400" b="0" strike="noStrike" spc="449">
                <a:solidFill>
                  <a:srgbClr val="000000"/>
                </a:solidFill>
                <a:latin typeface="Segoe UI"/>
              </a:rPr>
              <a:t> R</a:t>
            </a:r>
            <a:r>
              <a:rPr lang="en-US" sz="1800" b="0" strike="noStrike" spc="449">
                <a:solidFill>
                  <a:srgbClr val="000000"/>
                </a:solidFill>
                <a:latin typeface="Segoe UI"/>
              </a:rPr>
              <a:t>EGRESSION</a:t>
            </a:r>
            <a:endParaRPr lang="en-US" sz="1800" b="0" strike="noStrike" spc="-1">
              <a:latin typeface="Arial"/>
            </a:endParaRPr>
          </a:p>
        </p:txBody>
      </p:sp>
      <p:sp>
        <p:nvSpPr>
          <p:cNvPr id="251"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52" name="Rectangle 1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53"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254"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55" name="Rectangle 27"/>
          <p:cNvSpPr/>
          <p:nvPr/>
        </p:nvSpPr>
        <p:spPr>
          <a:xfrm>
            <a:off x="537120" y="343980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56" name="TextBox 13"/>
          <p:cNvSpPr/>
          <p:nvPr/>
        </p:nvSpPr>
        <p:spPr>
          <a:xfrm>
            <a:off x="292680" y="1202040"/>
            <a:ext cx="8558640" cy="191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B</a:t>
            </a:r>
            <a:r>
              <a:rPr lang="en-CA" sz="1800" b="0" strike="noStrike" spc="-1">
                <a:solidFill>
                  <a:srgbClr val="000000"/>
                </a:solidFill>
                <a:latin typeface="Segoe UI"/>
              </a:rPr>
              <a:t>ACKGROUND</a:t>
            </a:r>
            <a:endParaRPr lang="en-US" sz="1800" b="0" strike="noStrike" spc="-1">
              <a:latin typeface="Arial"/>
            </a:endParaRPr>
          </a:p>
          <a:p>
            <a:pPr>
              <a:lnSpc>
                <a:spcPct val="100000"/>
              </a:lnSpc>
              <a:buNone/>
            </a:pPr>
            <a:r>
              <a:rPr lang="en-US" sz="1600" b="0" strike="noStrike" spc="-1">
                <a:solidFill>
                  <a:srgbClr val="000000"/>
                </a:solidFill>
                <a:latin typeface="Segoe UI"/>
              </a:rPr>
              <a:t>The California Cooperative Oceanic Fisheries Investigations (CalCOFI) are a unique partnership of the California Department of Fish &amp; Wildlife, NOAA Fisheries Service and Scripps Institution of Oceanography.</a:t>
            </a:r>
            <a:endParaRPr lang="en-US" sz="1600" b="0" strike="noStrike" spc="-1">
              <a:latin typeface="Arial"/>
            </a:endParaRPr>
          </a:p>
          <a:p>
            <a:pPr marL="457200">
              <a:lnSpc>
                <a:spcPct val="100000"/>
              </a:lnSpc>
              <a:buNone/>
            </a:pPr>
            <a:r>
              <a:rPr lang="en-US" sz="1600" b="0" i="1" strike="noStrike" spc="-1">
                <a:solidFill>
                  <a:srgbClr val="000000"/>
                </a:solidFill>
                <a:latin typeface="Segoe UI"/>
              </a:rPr>
              <a:t>Their focus is the study of the marine environment off the coast of California, the management of its living resources, and monitoring the indicators of El Nino and climate change.</a:t>
            </a:r>
            <a:endParaRPr lang="en-US" sz="1600" b="0" strike="noStrike" spc="-1">
              <a:latin typeface="Arial"/>
            </a:endParaRPr>
          </a:p>
        </p:txBody>
      </p:sp>
      <p:sp>
        <p:nvSpPr>
          <p:cNvPr id="257" name="TextBox 30"/>
          <p:cNvSpPr/>
          <p:nvPr/>
        </p:nvSpPr>
        <p:spPr>
          <a:xfrm>
            <a:off x="537120" y="3439800"/>
            <a:ext cx="831420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Train a Linear Regression model to predict the ocean water temperature based on different metrics from the California Cooperative Oceanic Fisheries Investigations (CalCOFI) Database.</a:t>
            </a:r>
            <a:endParaRPr lang="en-US" sz="16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9"/>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P</a:t>
            </a:r>
            <a:r>
              <a:rPr lang="en-US" sz="1800" b="0" strike="noStrike" spc="449">
                <a:solidFill>
                  <a:srgbClr val="000000"/>
                </a:solidFill>
                <a:latin typeface="Segoe UI"/>
              </a:rPr>
              <a:t>REDICTING</a:t>
            </a:r>
            <a:r>
              <a:rPr lang="en-US" sz="2400" b="0" strike="noStrike" spc="449">
                <a:solidFill>
                  <a:srgbClr val="000000"/>
                </a:solidFill>
                <a:latin typeface="Segoe UI"/>
              </a:rPr>
              <a:t> R</a:t>
            </a:r>
            <a:r>
              <a:rPr lang="en-US" sz="1800" b="0" strike="noStrike" spc="449">
                <a:solidFill>
                  <a:srgbClr val="000000"/>
                </a:solidFill>
                <a:latin typeface="Segoe UI"/>
              </a:rPr>
              <a:t>ISK</a:t>
            </a:r>
            <a:r>
              <a:rPr lang="en-US" sz="2400" b="0" strike="noStrike" spc="449">
                <a:solidFill>
                  <a:srgbClr val="000000"/>
                </a:solidFill>
                <a:latin typeface="Segoe UI"/>
              </a:rPr>
              <a:t> </a:t>
            </a:r>
            <a:r>
              <a:rPr lang="en-US" sz="1800" b="0" strike="noStrike" spc="449">
                <a:solidFill>
                  <a:srgbClr val="000000"/>
                </a:solidFill>
                <a:latin typeface="Segoe UI"/>
              </a:rPr>
              <a:t>OF</a:t>
            </a:r>
            <a:r>
              <a:rPr lang="en-US" sz="2400" b="0" strike="noStrike" spc="449">
                <a:solidFill>
                  <a:srgbClr val="000000"/>
                </a:solidFill>
                <a:latin typeface="Segoe UI"/>
              </a:rPr>
              <a:t> C</a:t>
            </a:r>
            <a:r>
              <a:rPr lang="en-US" sz="1800" b="0" strike="noStrike" spc="449">
                <a:solidFill>
                  <a:srgbClr val="000000"/>
                </a:solidFill>
                <a:latin typeface="Segoe UI"/>
              </a:rPr>
              <a:t>ORONARY</a:t>
            </a:r>
            <a:r>
              <a:rPr lang="en-US" sz="2400" b="0" strike="noStrike" spc="449">
                <a:solidFill>
                  <a:srgbClr val="000000"/>
                </a:solidFill>
                <a:latin typeface="Segoe UI"/>
              </a:rPr>
              <a:t> H</a:t>
            </a:r>
            <a:r>
              <a:rPr lang="en-US" sz="1800" b="0" strike="noStrike" spc="449">
                <a:solidFill>
                  <a:srgbClr val="000000"/>
                </a:solidFill>
                <a:latin typeface="Segoe UI"/>
              </a:rPr>
              <a:t>EART</a:t>
            </a:r>
            <a:r>
              <a:rPr lang="en-US" sz="2400" b="0" strike="noStrike" spc="449">
                <a:solidFill>
                  <a:srgbClr val="000000"/>
                </a:solidFill>
                <a:latin typeface="Segoe UI"/>
              </a:rPr>
              <a:t> D</a:t>
            </a:r>
            <a:r>
              <a:rPr lang="en-US" sz="1800" b="0" strike="noStrike" spc="449">
                <a:solidFill>
                  <a:srgbClr val="000000"/>
                </a:solidFill>
                <a:latin typeface="Segoe UI"/>
              </a:rPr>
              <a:t>ISEASE</a:t>
            </a:r>
            <a:r>
              <a:rPr lang="en-US" sz="2400" b="0" strike="noStrike" spc="449">
                <a:solidFill>
                  <a:srgbClr val="000000"/>
                </a:solidFill>
                <a:latin typeface="Segoe UI"/>
              </a:rPr>
              <a:t> </a:t>
            </a:r>
            <a:r>
              <a:rPr lang="en-US" sz="1800" b="0" strike="noStrike" spc="449">
                <a:solidFill>
                  <a:srgbClr val="000000"/>
                </a:solidFill>
                <a:latin typeface="Segoe UI"/>
              </a:rPr>
              <a:t>USING</a:t>
            </a:r>
            <a:r>
              <a:rPr lang="en-US" sz="2400" b="0" strike="noStrike" spc="449">
                <a:solidFill>
                  <a:srgbClr val="000000"/>
                </a:solidFill>
                <a:latin typeface="Segoe UI"/>
              </a:rPr>
              <a:t> S</a:t>
            </a:r>
            <a:r>
              <a:rPr lang="en-US" sz="1800" b="0" strike="noStrike" spc="449">
                <a:solidFill>
                  <a:srgbClr val="000000"/>
                </a:solidFill>
                <a:latin typeface="Segoe UI"/>
              </a:rPr>
              <a:t>UPPORT</a:t>
            </a:r>
            <a:r>
              <a:rPr lang="en-US" sz="2400" b="0" strike="noStrike" spc="449">
                <a:solidFill>
                  <a:srgbClr val="000000"/>
                </a:solidFill>
                <a:latin typeface="Segoe UI"/>
              </a:rPr>
              <a:t> V</a:t>
            </a:r>
            <a:r>
              <a:rPr lang="en-US" sz="1800" b="0" strike="noStrike" spc="449">
                <a:solidFill>
                  <a:srgbClr val="000000"/>
                </a:solidFill>
                <a:latin typeface="Segoe UI"/>
              </a:rPr>
              <a:t>ECTOR </a:t>
            </a:r>
            <a:r>
              <a:rPr lang="en-US" sz="2400" b="0" strike="noStrike" spc="449">
                <a:solidFill>
                  <a:srgbClr val="000000"/>
                </a:solidFill>
                <a:latin typeface="Segoe UI"/>
              </a:rPr>
              <a:t>M</a:t>
            </a:r>
            <a:r>
              <a:rPr lang="en-US" sz="1800" b="0" strike="noStrike" spc="449">
                <a:solidFill>
                  <a:srgbClr val="000000"/>
                </a:solidFill>
                <a:latin typeface="Segoe UI"/>
              </a:rPr>
              <a:t>ACHINE</a:t>
            </a:r>
            <a:endParaRPr lang="en-US" sz="1800" b="0" strike="noStrike" spc="-1">
              <a:latin typeface="Arial"/>
            </a:endParaRPr>
          </a:p>
        </p:txBody>
      </p:sp>
      <p:sp>
        <p:nvSpPr>
          <p:cNvPr id="259"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60" name="Rectangle 1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61"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262"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63" name="Rectangle 27"/>
          <p:cNvSpPr/>
          <p:nvPr/>
        </p:nvSpPr>
        <p:spPr>
          <a:xfrm>
            <a:off x="537120" y="31939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64" name="TextBox 13"/>
          <p:cNvSpPr/>
          <p:nvPr/>
        </p:nvSpPr>
        <p:spPr>
          <a:xfrm>
            <a:off x="292680" y="1202040"/>
            <a:ext cx="8558640" cy="21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B</a:t>
            </a:r>
            <a:r>
              <a:rPr lang="en-CA" sz="1800" b="0" strike="noStrike" spc="-1">
                <a:solidFill>
                  <a:srgbClr val="000000"/>
                </a:solidFill>
                <a:latin typeface="Segoe UI"/>
              </a:rPr>
              <a:t>ACKGROUND</a:t>
            </a:r>
            <a:endParaRPr lang="en-US" sz="1800" b="0" strike="noStrike" spc="-1">
              <a:latin typeface="Arial"/>
            </a:endParaRPr>
          </a:p>
          <a:p>
            <a:pPr>
              <a:lnSpc>
                <a:spcPct val="100000"/>
              </a:lnSpc>
              <a:buNone/>
            </a:pPr>
            <a:r>
              <a:rPr lang="en-US" sz="1600" b="0" strike="noStrike" spc="-1">
                <a:solidFill>
                  <a:srgbClr val="000000"/>
                </a:solidFill>
                <a:latin typeface="Segoe UI"/>
              </a:rPr>
              <a:t>The Framingham Heart Study (FHS) is an epidemiologic study begun in Framingham in 1948 with 5,209 men and women. Since that time the FHS has studied three generations of participants resulting in biological specimens and data from nearly 15,000 participants.</a:t>
            </a:r>
            <a:endParaRPr lang="en-US" sz="1600" b="0" strike="noStrike" spc="-1">
              <a:latin typeface="Arial"/>
            </a:endParaRPr>
          </a:p>
          <a:p>
            <a:pPr marL="457200">
              <a:lnSpc>
                <a:spcPct val="100000"/>
              </a:lnSpc>
              <a:buNone/>
            </a:pPr>
            <a:r>
              <a:rPr lang="en-US" sz="1600" b="0" i="1" strike="noStrike" spc="-1">
                <a:solidFill>
                  <a:srgbClr val="000000"/>
                </a:solidFill>
                <a:latin typeface="Segoe UI"/>
              </a:rPr>
              <a:t>This clinically and genetically well-characterized population is a valuable scientific source that is maintained under the joint stewardship of Boston University and the NHLBI. </a:t>
            </a:r>
            <a:endParaRPr lang="en-US" sz="1600" b="0" strike="noStrike" spc="-1">
              <a:latin typeface="Arial"/>
            </a:endParaRPr>
          </a:p>
        </p:txBody>
      </p:sp>
      <p:sp>
        <p:nvSpPr>
          <p:cNvPr id="265" name="TextBox 30"/>
          <p:cNvSpPr/>
          <p:nvPr/>
        </p:nvSpPr>
        <p:spPr>
          <a:xfrm>
            <a:off x="537120" y="3193920"/>
            <a:ext cx="8314200" cy="167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Train a Support Vector Machine classifier to predict the risk of developing coronary heart disease within 10 years using data from the Framingham Heart Study.</a:t>
            </a:r>
            <a:endParaRPr lang="en-US" sz="1600" b="0" strike="noStrike" spc="-1">
              <a:latin typeface="Arial"/>
            </a:endParaRPr>
          </a:p>
          <a:p>
            <a:pPr marL="457200">
              <a:lnSpc>
                <a:spcPct val="100000"/>
              </a:lnSpc>
              <a:buNone/>
            </a:pPr>
            <a:r>
              <a:rPr lang="en-US" sz="1600" b="0" i="1" strike="noStrike" spc="-1">
                <a:solidFill>
                  <a:srgbClr val="000000"/>
                </a:solidFill>
                <a:latin typeface="Segoe UI"/>
              </a:rPr>
              <a:t>Additional challenge: implement cross-validation and over-sampling techniques to deal with the imbalance of the dataset.</a:t>
            </a:r>
            <a:endParaRPr lang="en-US" sz="16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Box 9"/>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D</a:t>
            </a:r>
            <a:r>
              <a:rPr lang="en-US" sz="1800" b="0" strike="noStrike" spc="449">
                <a:solidFill>
                  <a:srgbClr val="000000"/>
                </a:solidFill>
                <a:latin typeface="Segoe UI"/>
              </a:rPr>
              <a:t>ETECTING</a:t>
            </a:r>
            <a:r>
              <a:rPr lang="en-US" sz="2400" b="0" strike="noStrike" spc="449">
                <a:solidFill>
                  <a:srgbClr val="000000"/>
                </a:solidFill>
                <a:latin typeface="Segoe UI"/>
              </a:rPr>
              <a:t> F</a:t>
            </a:r>
            <a:r>
              <a:rPr lang="en-US" sz="1800" b="0" strike="noStrike" spc="449">
                <a:solidFill>
                  <a:srgbClr val="000000"/>
                </a:solidFill>
                <a:latin typeface="Segoe UI"/>
              </a:rPr>
              <a:t>RAUDULENT</a:t>
            </a:r>
            <a:r>
              <a:rPr lang="en-US" sz="2400" b="0" strike="noStrike" spc="449">
                <a:solidFill>
                  <a:srgbClr val="000000"/>
                </a:solidFill>
                <a:latin typeface="Segoe UI"/>
              </a:rPr>
              <a:t> C</a:t>
            </a:r>
            <a:r>
              <a:rPr lang="en-US" sz="1800" b="0" strike="noStrike" spc="449">
                <a:solidFill>
                  <a:srgbClr val="000000"/>
                </a:solidFill>
                <a:latin typeface="Segoe UI"/>
              </a:rPr>
              <a:t>REDIT</a:t>
            </a:r>
            <a:r>
              <a:rPr lang="en-US" sz="2400" b="0" strike="noStrike" spc="449">
                <a:solidFill>
                  <a:srgbClr val="000000"/>
                </a:solidFill>
                <a:latin typeface="Segoe UI"/>
              </a:rPr>
              <a:t> C</a:t>
            </a:r>
            <a:r>
              <a:rPr lang="en-US" sz="1800" b="0" strike="noStrike" spc="449">
                <a:solidFill>
                  <a:srgbClr val="000000"/>
                </a:solidFill>
                <a:latin typeface="Segoe UI"/>
              </a:rPr>
              <a:t>ARD</a:t>
            </a:r>
            <a:r>
              <a:rPr lang="en-US" sz="2400" b="0" strike="noStrike" spc="449">
                <a:solidFill>
                  <a:srgbClr val="000000"/>
                </a:solidFill>
                <a:latin typeface="Segoe UI"/>
              </a:rPr>
              <a:t> T</a:t>
            </a:r>
            <a:r>
              <a:rPr lang="en-US" sz="1800" b="0" strike="noStrike" spc="449">
                <a:solidFill>
                  <a:srgbClr val="000000"/>
                </a:solidFill>
                <a:latin typeface="Segoe UI"/>
              </a:rPr>
              <a:t>RANSACTIONS</a:t>
            </a:r>
            <a:r>
              <a:rPr lang="en-US" sz="2400" b="0" strike="noStrike" spc="449">
                <a:solidFill>
                  <a:srgbClr val="000000"/>
                </a:solidFill>
                <a:latin typeface="Segoe UI"/>
              </a:rPr>
              <a:t> </a:t>
            </a:r>
            <a:r>
              <a:rPr lang="en-US" sz="1800" b="0" strike="noStrike" spc="449">
                <a:solidFill>
                  <a:srgbClr val="000000"/>
                </a:solidFill>
                <a:latin typeface="Segoe UI"/>
              </a:rPr>
              <a:t>USING</a:t>
            </a:r>
            <a:r>
              <a:rPr lang="en-US" sz="2400" b="0" strike="noStrike" spc="449">
                <a:solidFill>
                  <a:srgbClr val="000000"/>
                </a:solidFill>
                <a:latin typeface="Segoe UI"/>
              </a:rPr>
              <a:t> L</a:t>
            </a:r>
            <a:r>
              <a:rPr lang="en-US" sz="1800" b="0" strike="noStrike" spc="449">
                <a:solidFill>
                  <a:srgbClr val="000000"/>
                </a:solidFill>
                <a:latin typeface="Segoe UI"/>
              </a:rPr>
              <a:t>OGISTIC</a:t>
            </a:r>
            <a:r>
              <a:rPr lang="en-US" sz="2400" b="0" strike="noStrike" spc="449">
                <a:solidFill>
                  <a:srgbClr val="000000"/>
                </a:solidFill>
                <a:latin typeface="Segoe UI"/>
              </a:rPr>
              <a:t> R</a:t>
            </a:r>
            <a:r>
              <a:rPr lang="en-US" sz="1800" b="0" strike="noStrike" spc="449">
                <a:solidFill>
                  <a:srgbClr val="000000"/>
                </a:solidFill>
                <a:latin typeface="Segoe UI"/>
              </a:rPr>
              <a:t>EGRESSION</a:t>
            </a:r>
            <a:endParaRPr lang="en-US" sz="1800" b="0" strike="noStrike" spc="-1">
              <a:latin typeface="Arial"/>
            </a:endParaRPr>
          </a:p>
        </p:txBody>
      </p:sp>
      <p:sp>
        <p:nvSpPr>
          <p:cNvPr id="267"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68" name="Rectangle 1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69"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270"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71" name="Rectangle 27"/>
          <p:cNvSpPr/>
          <p:nvPr/>
        </p:nvSpPr>
        <p:spPr>
          <a:xfrm>
            <a:off x="537120" y="31939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72" name="TextBox 13"/>
          <p:cNvSpPr/>
          <p:nvPr/>
        </p:nvSpPr>
        <p:spPr>
          <a:xfrm>
            <a:off x="292680" y="1202040"/>
            <a:ext cx="8558640" cy="21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B</a:t>
            </a:r>
            <a:r>
              <a:rPr lang="en-CA" sz="1800" b="0" strike="noStrike" spc="-1">
                <a:solidFill>
                  <a:srgbClr val="000000"/>
                </a:solidFill>
                <a:latin typeface="Segoe UI"/>
              </a:rPr>
              <a:t>ACKGROUND</a:t>
            </a:r>
            <a:endParaRPr lang="en-US" sz="1800" b="0" strike="noStrike" spc="-1">
              <a:latin typeface="Arial"/>
            </a:endParaRPr>
          </a:p>
          <a:p>
            <a:pPr>
              <a:lnSpc>
                <a:spcPct val="100000"/>
              </a:lnSpc>
              <a:buNone/>
            </a:pPr>
            <a:r>
              <a:rPr lang="en-US" sz="1600" b="0" strike="noStrike" spc="-1">
                <a:solidFill>
                  <a:srgbClr val="000000"/>
                </a:solidFill>
                <a:latin typeface="Segoe UI"/>
              </a:rPr>
              <a:t>The datasets contains transactions made by credit cards in September 2013 by European cardholders. The dataset is highly unbalanced, where the positive class (frauds) account for 0.172% of all transactions (close to 300,000 transactions total).</a:t>
            </a:r>
            <a:endParaRPr lang="en-US" sz="1600" b="0" strike="noStrike" spc="-1">
              <a:latin typeface="Arial"/>
            </a:endParaRPr>
          </a:p>
          <a:p>
            <a:pPr marL="457200">
              <a:lnSpc>
                <a:spcPct val="100000"/>
              </a:lnSpc>
              <a:buNone/>
            </a:pPr>
            <a:r>
              <a:rPr lang="en-US" sz="1600" b="0" i="1" strike="noStrike" spc="-1">
                <a:solidFill>
                  <a:srgbClr val="000000"/>
                </a:solidFill>
                <a:latin typeface="Segoe UI"/>
              </a:rPr>
              <a:t>The dataset contains only numerical input variables that are the result of a Principal Component Analysis, where the original features remain confidential. </a:t>
            </a:r>
            <a:endParaRPr lang="en-US" sz="1600" b="0" strike="noStrike" spc="-1">
              <a:latin typeface="Arial"/>
            </a:endParaRPr>
          </a:p>
        </p:txBody>
      </p:sp>
      <p:sp>
        <p:nvSpPr>
          <p:cNvPr id="273" name="TextBox 30"/>
          <p:cNvSpPr/>
          <p:nvPr/>
        </p:nvSpPr>
        <p:spPr>
          <a:xfrm>
            <a:off x="537120" y="3193920"/>
            <a:ext cx="831420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Train a Logistic Regression model to identify fraudulent credit card transactions.</a:t>
            </a:r>
            <a:endParaRPr lang="en-US" sz="1600" b="0" strike="noStrike" spc="-1">
              <a:latin typeface="Arial"/>
            </a:endParaRPr>
          </a:p>
          <a:p>
            <a:pPr marL="457200">
              <a:lnSpc>
                <a:spcPct val="100000"/>
              </a:lnSpc>
              <a:buNone/>
            </a:pPr>
            <a:r>
              <a:rPr lang="en-US" sz="1600" b="0" i="1" strike="noStrike" spc="-1">
                <a:solidFill>
                  <a:srgbClr val="000000"/>
                </a:solidFill>
                <a:latin typeface="Segoe UI"/>
              </a:rPr>
              <a:t>Additional challenge: implement cross-validation and over-sampling techniques to deal with the imbalance of the dataset.</a:t>
            </a:r>
            <a:endParaRPr lang="en-US" sz="16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Box 9"/>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S</a:t>
            </a:r>
            <a:r>
              <a:rPr lang="en-US" sz="1800" b="0" strike="noStrike" spc="449">
                <a:solidFill>
                  <a:srgbClr val="000000"/>
                </a:solidFill>
                <a:latin typeface="Segoe UI"/>
              </a:rPr>
              <a:t>EMI-</a:t>
            </a:r>
            <a:r>
              <a:rPr lang="en-US" sz="2400" b="0" strike="noStrike" spc="449">
                <a:solidFill>
                  <a:srgbClr val="000000"/>
                </a:solidFill>
                <a:latin typeface="Segoe UI"/>
              </a:rPr>
              <a:t>A</a:t>
            </a:r>
            <a:r>
              <a:rPr lang="en-US" sz="1800" b="0" strike="noStrike" spc="449">
                <a:solidFill>
                  <a:srgbClr val="000000"/>
                </a:solidFill>
                <a:latin typeface="Segoe UI"/>
              </a:rPr>
              <a:t>UTOMATED</a:t>
            </a:r>
            <a:r>
              <a:rPr lang="en-US" sz="2400" b="0" strike="noStrike" spc="449">
                <a:solidFill>
                  <a:srgbClr val="000000"/>
                </a:solidFill>
                <a:latin typeface="Segoe UI"/>
              </a:rPr>
              <a:t> I</a:t>
            </a:r>
            <a:r>
              <a:rPr lang="en-US" sz="1800" b="0" strike="noStrike" spc="449">
                <a:solidFill>
                  <a:srgbClr val="000000"/>
                </a:solidFill>
                <a:latin typeface="Segoe UI"/>
              </a:rPr>
              <a:t>MAGE</a:t>
            </a:r>
            <a:r>
              <a:rPr lang="en-US" sz="2400" b="0" strike="noStrike" spc="449">
                <a:solidFill>
                  <a:srgbClr val="000000"/>
                </a:solidFill>
                <a:latin typeface="Segoe UI"/>
              </a:rPr>
              <a:t> S</a:t>
            </a:r>
            <a:r>
              <a:rPr lang="en-US" sz="1800" b="0" strike="noStrike" spc="449">
                <a:solidFill>
                  <a:srgbClr val="000000"/>
                </a:solidFill>
                <a:latin typeface="Segoe UI"/>
              </a:rPr>
              <a:t>EGMENTATION</a:t>
            </a:r>
            <a:r>
              <a:rPr lang="en-US" sz="2400" b="0" strike="noStrike" spc="449">
                <a:solidFill>
                  <a:srgbClr val="000000"/>
                </a:solidFill>
                <a:latin typeface="Segoe UI"/>
              </a:rPr>
              <a:t> </a:t>
            </a:r>
            <a:r>
              <a:rPr lang="en-US" sz="1800" b="0" strike="noStrike" spc="449">
                <a:solidFill>
                  <a:srgbClr val="000000"/>
                </a:solidFill>
                <a:latin typeface="Segoe UI"/>
              </a:rPr>
              <a:t>USING</a:t>
            </a:r>
            <a:r>
              <a:rPr lang="en-US" sz="2400" b="0" strike="noStrike" spc="449">
                <a:solidFill>
                  <a:srgbClr val="000000"/>
                </a:solidFill>
                <a:latin typeface="Segoe UI"/>
              </a:rPr>
              <a:t> </a:t>
            </a:r>
            <a:r>
              <a:rPr lang="en-US" sz="1800" b="0" strike="noStrike" spc="449">
                <a:solidFill>
                  <a:srgbClr val="000000"/>
                </a:solidFill>
                <a:latin typeface="Segoe UI"/>
              </a:rPr>
              <a:t>THE</a:t>
            </a:r>
            <a:r>
              <a:rPr lang="en-US" sz="2400" b="0" strike="noStrike" spc="449">
                <a:solidFill>
                  <a:srgbClr val="000000"/>
                </a:solidFill>
                <a:latin typeface="Segoe UI"/>
              </a:rPr>
              <a:t> W</a:t>
            </a:r>
            <a:r>
              <a:rPr lang="en-US" sz="1800" b="0" strike="noStrike" spc="449">
                <a:solidFill>
                  <a:srgbClr val="000000"/>
                </a:solidFill>
                <a:latin typeface="Segoe UI"/>
              </a:rPr>
              <a:t>ATERSHED</a:t>
            </a:r>
            <a:r>
              <a:rPr lang="en-US" sz="2400" b="0" strike="noStrike" spc="449">
                <a:solidFill>
                  <a:srgbClr val="000000"/>
                </a:solidFill>
                <a:latin typeface="Segoe UI"/>
              </a:rPr>
              <a:t> A</a:t>
            </a:r>
            <a:r>
              <a:rPr lang="en-US" sz="1800" b="0" strike="noStrike" spc="449">
                <a:solidFill>
                  <a:srgbClr val="000000"/>
                </a:solidFill>
                <a:latin typeface="Segoe UI"/>
              </a:rPr>
              <a:t>LGORITHM</a:t>
            </a:r>
            <a:endParaRPr lang="en-US" sz="1800" b="0" strike="noStrike" spc="-1">
              <a:latin typeface="Arial"/>
            </a:endParaRPr>
          </a:p>
        </p:txBody>
      </p:sp>
      <p:sp>
        <p:nvSpPr>
          <p:cNvPr id="275"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76" name="Rectangle 14"/>
          <p:cNvSpPr/>
          <p:nvPr/>
        </p:nvSpPr>
        <p:spPr>
          <a:xfrm>
            <a:off x="292680" y="11595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77"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278"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79" name="Rectangle 27"/>
          <p:cNvSpPr/>
          <p:nvPr/>
        </p:nvSpPr>
        <p:spPr>
          <a:xfrm>
            <a:off x="537120" y="232416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280" name="Picture 2" descr="A close up of an animal&#10;&#10;Description automatically generated"/>
          <p:cNvPicPr/>
          <p:nvPr/>
        </p:nvPicPr>
        <p:blipFill>
          <a:blip r:embed="rId2"/>
          <a:srcRect t="9369"/>
          <a:stretch/>
        </p:blipFill>
        <p:spPr>
          <a:xfrm>
            <a:off x="-8280" y="3479400"/>
            <a:ext cx="4596120" cy="1259280"/>
          </a:xfrm>
          <a:prstGeom prst="rect">
            <a:avLst/>
          </a:prstGeom>
          <a:ln w="0">
            <a:noFill/>
          </a:ln>
        </p:spPr>
      </p:pic>
      <p:pic>
        <p:nvPicPr>
          <p:cNvPr id="281" name="Picture 4" descr="A picture containing text&#10;&#10;Description automatically generated"/>
          <p:cNvPicPr/>
          <p:nvPr/>
        </p:nvPicPr>
        <p:blipFill>
          <a:blip r:embed="rId3"/>
          <a:srcRect t="9341"/>
          <a:stretch/>
        </p:blipFill>
        <p:spPr>
          <a:xfrm>
            <a:off x="4588200" y="3479400"/>
            <a:ext cx="4555440" cy="1259640"/>
          </a:xfrm>
          <a:prstGeom prst="rect">
            <a:avLst/>
          </a:prstGeom>
          <a:ln w="0">
            <a:noFill/>
          </a:ln>
        </p:spPr>
      </p:pic>
      <p:sp>
        <p:nvSpPr>
          <p:cNvPr id="282" name="TextBox 13"/>
          <p:cNvSpPr/>
          <p:nvPr/>
        </p:nvSpPr>
        <p:spPr>
          <a:xfrm>
            <a:off x="292680" y="115956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Build a function enabling the semi-automated segmentation of 2D images using the functionality of the Watershed Algorithm.</a:t>
            </a:r>
            <a:endParaRPr lang="en-US" sz="1600" b="0" strike="noStrike" spc="-1">
              <a:latin typeface="Arial"/>
            </a:endParaRPr>
          </a:p>
        </p:txBody>
      </p:sp>
      <p:sp>
        <p:nvSpPr>
          <p:cNvPr id="283" name="TextBox 30"/>
          <p:cNvSpPr/>
          <p:nvPr/>
        </p:nvSpPr>
        <p:spPr>
          <a:xfrm>
            <a:off x="537120" y="2324160"/>
            <a:ext cx="831420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REVIEW</a:t>
            </a:r>
            <a:endParaRPr lang="en-US" sz="1800" b="0" strike="noStrike" spc="-1">
              <a:latin typeface="Arial"/>
            </a:endParaRPr>
          </a:p>
          <a:p>
            <a:pPr>
              <a:lnSpc>
                <a:spcPct val="100000"/>
              </a:lnSpc>
              <a:buNone/>
            </a:pPr>
            <a:r>
              <a:rPr lang="en-US" sz="1600" b="0" strike="noStrike" spc="-1">
                <a:solidFill>
                  <a:srgbClr val="000000"/>
                </a:solidFill>
                <a:latin typeface="Segoe UI"/>
              </a:rPr>
              <a:t>In order to use the functionality of the Watershed algorithm, the user simply has to click on the display image to define the location of markers.</a:t>
            </a:r>
            <a:endParaRPr lang="en-US" sz="16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2016</a:t>
            </a:r>
            <a:endParaRPr lang="en-US" sz="1000" b="0" strike="noStrike" spc="-1">
              <a:latin typeface="Arial"/>
            </a:endParaRPr>
          </a:p>
        </p:txBody>
      </p:sp>
      <p:sp>
        <p:nvSpPr>
          <p:cNvPr id="96" name="Rectangle 28"/>
          <p:cNvSpPr/>
          <p:nvPr/>
        </p:nvSpPr>
        <p:spPr>
          <a:xfrm>
            <a:off x="832680" y="368028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97"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98"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99" name="Rectangle 27"/>
          <p:cNvSpPr/>
          <p:nvPr/>
        </p:nvSpPr>
        <p:spPr>
          <a:xfrm>
            <a:off x="537120" y="23875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00" name="TextBox 32"/>
          <p:cNvSpPr/>
          <p:nvPr/>
        </p:nvSpPr>
        <p:spPr>
          <a:xfrm>
            <a:off x="1226520" y="0"/>
            <a:ext cx="791712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E</a:t>
            </a:r>
            <a:r>
              <a:rPr lang="en-CA" sz="1800" b="0" strike="noStrike" spc="449">
                <a:solidFill>
                  <a:srgbClr val="000000"/>
                </a:solidFill>
                <a:latin typeface="Segoe UI"/>
              </a:rPr>
              <a:t>VALUATING</a:t>
            </a:r>
            <a:r>
              <a:rPr lang="en-CA" sz="2000" b="0" strike="noStrike" spc="449">
                <a:solidFill>
                  <a:srgbClr val="000000"/>
                </a:solidFill>
                <a:latin typeface="Segoe UI"/>
              </a:rPr>
              <a:t> </a:t>
            </a:r>
            <a:r>
              <a:rPr lang="en-CA" sz="2400" b="0" strike="noStrike" spc="449">
                <a:solidFill>
                  <a:srgbClr val="000000"/>
                </a:solidFill>
                <a:latin typeface="Segoe UI"/>
              </a:rPr>
              <a:t>I</a:t>
            </a:r>
            <a:r>
              <a:rPr lang="en-CA" sz="1800" b="0" strike="noStrike" spc="449">
                <a:solidFill>
                  <a:srgbClr val="000000"/>
                </a:solidFill>
                <a:latin typeface="Segoe UI"/>
              </a:rPr>
              <a:t>NTRA-</a:t>
            </a:r>
            <a:r>
              <a:rPr lang="en-CA" sz="2400" b="0" strike="noStrike" spc="449">
                <a:solidFill>
                  <a:srgbClr val="000000"/>
                </a:solidFill>
                <a:latin typeface="Segoe UI"/>
              </a:rPr>
              <a:t>A</a:t>
            </a:r>
            <a:r>
              <a:rPr lang="en-CA" sz="1800" b="0" strike="noStrike" spc="449">
                <a:solidFill>
                  <a:srgbClr val="000000"/>
                </a:solidFill>
                <a:latin typeface="Segoe UI"/>
              </a:rPr>
              <a:t>RTICULAR </a:t>
            </a:r>
            <a:r>
              <a:rPr lang="en-CA" sz="2400" b="0" strike="noStrike" spc="449">
                <a:solidFill>
                  <a:srgbClr val="000000"/>
                </a:solidFill>
                <a:latin typeface="Segoe UI"/>
              </a:rPr>
              <a:t>J</a:t>
            </a:r>
            <a:r>
              <a:rPr lang="en-CA" sz="1800" b="0" strike="noStrike" spc="449">
                <a:solidFill>
                  <a:srgbClr val="000000"/>
                </a:solidFill>
                <a:latin typeface="Segoe UI"/>
              </a:rPr>
              <a:t>OINT </a:t>
            </a:r>
            <a:r>
              <a:rPr lang="en-CA" sz="2400" b="0" strike="noStrike" spc="449">
                <a:solidFill>
                  <a:srgbClr val="000000"/>
                </a:solidFill>
                <a:latin typeface="Segoe UI"/>
              </a:rPr>
              <a:t>P</a:t>
            </a:r>
            <a:r>
              <a:rPr lang="en-CA" sz="1800" b="0" strike="noStrike" spc="449">
                <a:solidFill>
                  <a:srgbClr val="000000"/>
                </a:solidFill>
                <a:latin typeface="Segoe UI"/>
              </a:rPr>
              <a:t>RESSURE </a:t>
            </a:r>
            <a:r>
              <a:rPr lang="en-CA" sz="2400" b="0" strike="noStrike" spc="449">
                <a:solidFill>
                  <a:srgbClr val="000000"/>
                </a:solidFill>
                <a:latin typeface="Segoe UI"/>
              </a:rPr>
              <a:t>U</a:t>
            </a:r>
            <a:r>
              <a:rPr lang="en-CA" sz="1800" b="0" strike="noStrike" spc="449">
                <a:solidFill>
                  <a:srgbClr val="000000"/>
                </a:solidFill>
                <a:latin typeface="Segoe UI"/>
              </a:rPr>
              <a:t>SING </a:t>
            </a:r>
            <a:r>
              <a:rPr lang="en-CA" sz="2400" b="0" strike="noStrike" spc="449">
                <a:solidFill>
                  <a:srgbClr val="000000"/>
                </a:solidFill>
                <a:latin typeface="Segoe UI"/>
              </a:rPr>
              <a:t>M</a:t>
            </a:r>
            <a:r>
              <a:rPr lang="en-CA" sz="1800" b="0" strike="noStrike" spc="449">
                <a:solidFill>
                  <a:srgbClr val="000000"/>
                </a:solidFill>
                <a:latin typeface="Segoe UI"/>
              </a:rPr>
              <a:t>EDICAL </a:t>
            </a:r>
            <a:r>
              <a:rPr lang="en-CA" sz="2400" b="0" strike="noStrike" spc="449">
                <a:solidFill>
                  <a:srgbClr val="000000"/>
                </a:solidFill>
                <a:latin typeface="Segoe UI"/>
              </a:rPr>
              <a:t>I</a:t>
            </a:r>
            <a:r>
              <a:rPr lang="en-CA" sz="1800" b="0" strike="noStrike" spc="449">
                <a:solidFill>
                  <a:srgbClr val="000000"/>
                </a:solidFill>
                <a:latin typeface="Segoe UI"/>
              </a:rPr>
              <a:t>MAGING </a:t>
            </a:r>
            <a:r>
              <a:rPr lang="en-CA" sz="2400" b="0" strike="noStrike" spc="449">
                <a:solidFill>
                  <a:srgbClr val="000000"/>
                </a:solidFill>
                <a:latin typeface="Segoe UI"/>
              </a:rPr>
              <a:t>T</a:t>
            </a:r>
            <a:r>
              <a:rPr lang="en-CA" sz="1800" b="0" strike="noStrike" spc="449">
                <a:solidFill>
                  <a:srgbClr val="000000"/>
                </a:solidFill>
                <a:latin typeface="Segoe UI"/>
              </a:rPr>
              <a:t>ECHNOLOGY</a:t>
            </a:r>
            <a:endParaRPr lang="en-US" sz="1800" b="0" strike="noStrike" spc="-1">
              <a:latin typeface="Arial"/>
            </a:endParaRPr>
          </a:p>
        </p:txBody>
      </p:sp>
      <p:sp>
        <p:nvSpPr>
          <p:cNvPr id="101"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02" name="Picture 11"/>
          <p:cNvPicPr/>
          <p:nvPr/>
        </p:nvPicPr>
        <p:blipFill>
          <a:blip r:embed="rId2"/>
          <a:srcRect l="46988"/>
          <a:stretch/>
        </p:blipFill>
        <p:spPr>
          <a:xfrm>
            <a:off x="7956000" y="3268080"/>
            <a:ext cx="802800" cy="827640"/>
          </a:xfrm>
          <a:prstGeom prst="rect">
            <a:avLst/>
          </a:prstGeom>
          <a:ln w="0">
            <a:noFill/>
          </a:ln>
        </p:spPr>
      </p:pic>
      <p:pic>
        <p:nvPicPr>
          <p:cNvPr id="103" name="Picture 12"/>
          <p:cNvPicPr/>
          <p:nvPr/>
        </p:nvPicPr>
        <p:blipFill>
          <a:blip r:embed="rId2"/>
          <a:srcRect r="53012"/>
          <a:stretch/>
        </p:blipFill>
        <p:spPr>
          <a:xfrm>
            <a:off x="6382800" y="1860840"/>
            <a:ext cx="711720" cy="827640"/>
          </a:xfrm>
          <a:prstGeom prst="rect">
            <a:avLst/>
          </a:prstGeom>
          <a:ln w="0">
            <a:noFill/>
          </a:ln>
        </p:spPr>
      </p:pic>
      <p:sp>
        <p:nvSpPr>
          <p:cNvPr id="104" name="TextBox 31"/>
          <p:cNvSpPr/>
          <p:nvPr/>
        </p:nvSpPr>
        <p:spPr>
          <a:xfrm>
            <a:off x="832680" y="3680280"/>
            <a:ext cx="801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F</a:t>
            </a:r>
            <a:r>
              <a:rPr lang="en-CA" sz="1800" b="0" strike="noStrike" spc="-1">
                <a:solidFill>
                  <a:srgbClr val="000000"/>
                </a:solidFill>
                <a:latin typeface="Segoe UI"/>
              </a:rPr>
              <a:t>INDINGS</a:t>
            </a:r>
            <a:endParaRPr lang="en-US" sz="1800" b="0" strike="noStrike" spc="-1">
              <a:latin typeface="Arial"/>
            </a:endParaRPr>
          </a:p>
          <a:p>
            <a:pPr>
              <a:lnSpc>
                <a:spcPct val="100000"/>
              </a:lnSpc>
              <a:buNone/>
            </a:pPr>
            <a:r>
              <a:rPr lang="en-CA" sz="1600" b="0" strike="noStrike" spc="-1">
                <a:solidFill>
                  <a:srgbClr val="000000"/>
                </a:solidFill>
                <a:latin typeface="Segoe UI"/>
              </a:rPr>
              <a:t>Recurrent pressure distribution patterns observed that are associated with the preliminary location of degenerative changes.</a:t>
            </a:r>
            <a:endParaRPr lang="en-US" sz="1600" b="0" strike="noStrike" spc="-1">
              <a:latin typeface="Arial"/>
            </a:endParaRPr>
          </a:p>
        </p:txBody>
      </p:sp>
      <p:sp>
        <p:nvSpPr>
          <p:cNvPr id="105" name="TextBox 30"/>
          <p:cNvSpPr/>
          <p:nvPr/>
        </p:nvSpPr>
        <p:spPr>
          <a:xfrm>
            <a:off x="537120" y="2387520"/>
            <a:ext cx="831420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H</a:t>
            </a:r>
            <a:r>
              <a:rPr lang="en-CA" sz="1800" b="0" strike="noStrike" spc="-1">
                <a:solidFill>
                  <a:srgbClr val="000000"/>
                </a:solidFill>
                <a:latin typeface="Segoe UI"/>
              </a:rPr>
              <a:t>OW</a:t>
            </a:r>
            <a:endParaRPr lang="en-US" sz="1800" b="0" strike="noStrike" spc="-1">
              <a:latin typeface="Arial"/>
            </a:endParaRPr>
          </a:p>
          <a:p>
            <a:pPr>
              <a:lnSpc>
                <a:spcPct val="100000"/>
              </a:lnSpc>
              <a:buNone/>
            </a:pPr>
            <a:r>
              <a:rPr lang="en-CA" sz="1600" b="0" strike="noStrike" spc="-1">
                <a:solidFill>
                  <a:srgbClr val="000000"/>
                </a:solidFill>
                <a:latin typeface="Segoe UI"/>
              </a:rPr>
              <a:t>Develop an algorithm that models patient-specific cartilage morphologies from CT images collected during different tasks and maps the corresponding pressure distribution.</a:t>
            </a:r>
            <a:endParaRPr lang="en-US" sz="1600" b="0" strike="noStrike" spc="-1">
              <a:latin typeface="Arial"/>
            </a:endParaRPr>
          </a:p>
        </p:txBody>
      </p:sp>
      <p:sp>
        <p:nvSpPr>
          <p:cNvPr id="106" name="TextBox 9"/>
          <p:cNvSpPr/>
          <p:nvPr/>
        </p:nvSpPr>
        <p:spPr>
          <a:xfrm>
            <a:off x="292680" y="110016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URPOSE</a:t>
            </a:r>
            <a:endParaRPr lang="en-US" sz="1800" b="0" strike="noStrike" spc="-1">
              <a:latin typeface="Arial"/>
            </a:endParaRPr>
          </a:p>
          <a:p>
            <a:pPr>
              <a:lnSpc>
                <a:spcPct val="100000"/>
              </a:lnSpc>
              <a:buNone/>
            </a:pPr>
            <a:r>
              <a:rPr lang="en-CA" sz="1600" b="0" strike="noStrike" spc="-1">
                <a:solidFill>
                  <a:srgbClr val="000000"/>
                </a:solidFill>
                <a:latin typeface="Segoe UI"/>
              </a:rPr>
              <a:t>Understand pressure distribution patterns within human joint to better predict and prevent the occurrence of degenerative disorders (e.g. osteoathritis).</a:t>
            </a:r>
            <a:endParaRPr lang="en-US" sz="16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Box 9"/>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A</a:t>
            </a:r>
            <a:r>
              <a:rPr lang="en-US" sz="1800" b="0" strike="noStrike" spc="449">
                <a:solidFill>
                  <a:srgbClr val="000000"/>
                </a:solidFill>
                <a:latin typeface="Segoe UI"/>
              </a:rPr>
              <a:t>UTOMATED</a:t>
            </a:r>
            <a:r>
              <a:rPr lang="en-US" sz="2400" b="0" strike="noStrike" spc="449">
                <a:solidFill>
                  <a:srgbClr val="000000"/>
                </a:solidFill>
                <a:latin typeface="Segoe UI"/>
              </a:rPr>
              <a:t> F</a:t>
            </a:r>
            <a:r>
              <a:rPr lang="en-US" sz="1800" b="0" strike="noStrike" spc="449">
                <a:solidFill>
                  <a:srgbClr val="000000"/>
                </a:solidFill>
                <a:latin typeface="Segoe UI"/>
              </a:rPr>
              <a:t>ACE</a:t>
            </a:r>
            <a:r>
              <a:rPr lang="en-US" sz="2400" b="0" strike="noStrike" spc="449">
                <a:solidFill>
                  <a:srgbClr val="000000"/>
                </a:solidFill>
                <a:latin typeface="Segoe UI"/>
              </a:rPr>
              <a:t> D</a:t>
            </a:r>
            <a:r>
              <a:rPr lang="en-US" sz="1800" b="0" strike="noStrike" spc="449">
                <a:solidFill>
                  <a:srgbClr val="000000"/>
                </a:solidFill>
                <a:latin typeface="Segoe UI"/>
              </a:rPr>
              <a:t>ETECTION</a:t>
            </a:r>
            <a:r>
              <a:rPr lang="en-US" sz="2400" b="0" strike="noStrike" spc="449">
                <a:solidFill>
                  <a:srgbClr val="000000"/>
                </a:solidFill>
                <a:latin typeface="Segoe UI"/>
              </a:rPr>
              <a:t> </a:t>
            </a:r>
            <a:r>
              <a:rPr lang="en-US" sz="1800" b="0" strike="noStrike" spc="449">
                <a:solidFill>
                  <a:srgbClr val="000000"/>
                </a:solidFill>
                <a:latin typeface="Segoe UI"/>
              </a:rPr>
              <a:t>USING</a:t>
            </a:r>
            <a:endParaRPr lang="en-US" sz="1800" b="0" strike="noStrike" spc="-1">
              <a:latin typeface="Arial"/>
            </a:endParaRPr>
          </a:p>
          <a:p>
            <a:pPr algn="ctr">
              <a:lnSpc>
                <a:spcPct val="100000"/>
              </a:lnSpc>
              <a:buNone/>
            </a:pPr>
            <a:r>
              <a:rPr lang="en-US" sz="2400" b="0" strike="noStrike" spc="449">
                <a:solidFill>
                  <a:srgbClr val="000000"/>
                </a:solidFill>
                <a:latin typeface="Segoe UI"/>
              </a:rPr>
              <a:t>H</a:t>
            </a:r>
            <a:r>
              <a:rPr lang="en-US" sz="1800" b="0" strike="noStrike" spc="449">
                <a:solidFill>
                  <a:srgbClr val="000000"/>
                </a:solidFill>
                <a:latin typeface="Segoe UI"/>
              </a:rPr>
              <a:t>AAR</a:t>
            </a:r>
            <a:r>
              <a:rPr lang="en-US" sz="2400" b="0" strike="noStrike" spc="449">
                <a:solidFill>
                  <a:srgbClr val="000000"/>
                </a:solidFill>
                <a:latin typeface="Segoe UI"/>
              </a:rPr>
              <a:t> C</a:t>
            </a:r>
            <a:r>
              <a:rPr lang="en-US" sz="1800" b="0" strike="noStrike" spc="449">
                <a:solidFill>
                  <a:srgbClr val="000000"/>
                </a:solidFill>
                <a:latin typeface="Segoe UI"/>
              </a:rPr>
              <a:t>ASCADES AND </a:t>
            </a:r>
            <a:r>
              <a:rPr lang="en-US" sz="2400" b="0" strike="noStrike" spc="449">
                <a:solidFill>
                  <a:srgbClr val="000000"/>
                </a:solidFill>
                <a:latin typeface="Segoe UI"/>
              </a:rPr>
              <a:t>T</a:t>
            </a:r>
            <a:r>
              <a:rPr lang="en-US" sz="1800" b="0" strike="noStrike" spc="449">
                <a:solidFill>
                  <a:srgbClr val="000000"/>
                </a:solidFill>
                <a:latin typeface="Segoe UI"/>
              </a:rPr>
              <a:t>RACKING </a:t>
            </a:r>
            <a:r>
              <a:rPr lang="en-US" sz="2400" b="0" strike="noStrike" spc="449">
                <a:solidFill>
                  <a:srgbClr val="000000"/>
                </a:solidFill>
                <a:latin typeface="Segoe UI"/>
              </a:rPr>
              <a:t>API</a:t>
            </a:r>
            <a:r>
              <a:rPr lang="en-US" sz="1800" b="0" strike="noStrike" spc="449">
                <a:solidFill>
                  <a:srgbClr val="000000"/>
                </a:solidFill>
                <a:latin typeface="Segoe UI"/>
              </a:rPr>
              <a:t>S</a:t>
            </a:r>
            <a:endParaRPr lang="en-US" sz="1800" b="0" strike="noStrike" spc="-1">
              <a:latin typeface="Arial"/>
            </a:endParaRPr>
          </a:p>
        </p:txBody>
      </p:sp>
      <p:sp>
        <p:nvSpPr>
          <p:cNvPr id="285"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86" name="Rectangle 14"/>
          <p:cNvSpPr/>
          <p:nvPr/>
        </p:nvSpPr>
        <p:spPr>
          <a:xfrm>
            <a:off x="292680" y="11595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87"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288"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89" name="Rectangle 27"/>
          <p:cNvSpPr/>
          <p:nvPr/>
        </p:nvSpPr>
        <p:spPr>
          <a:xfrm>
            <a:off x="537120" y="232416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290" name="Picture 1"/>
          <p:cNvPicPr/>
          <p:nvPr/>
        </p:nvPicPr>
        <p:blipFill>
          <a:blip r:embed="rId2"/>
          <a:srcRect l="20673" r="36539"/>
          <a:stretch/>
        </p:blipFill>
        <p:spPr>
          <a:xfrm>
            <a:off x="0" y="2932560"/>
            <a:ext cx="2191320" cy="1799640"/>
          </a:xfrm>
          <a:prstGeom prst="rect">
            <a:avLst/>
          </a:prstGeom>
          <a:ln w="0">
            <a:noFill/>
          </a:ln>
        </p:spPr>
      </p:pic>
      <p:pic>
        <p:nvPicPr>
          <p:cNvPr id="291" name="Picture 5"/>
          <p:cNvPicPr/>
          <p:nvPr/>
        </p:nvPicPr>
        <p:blipFill>
          <a:blip r:embed="rId3"/>
          <a:srcRect l="9990" r="7252"/>
          <a:stretch/>
        </p:blipFill>
        <p:spPr>
          <a:xfrm>
            <a:off x="2191680" y="2932560"/>
            <a:ext cx="1291320" cy="1799640"/>
          </a:xfrm>
          <a:prstGeom prst="rect">
            <a:avLst/>
          </a:prstGeom>
          <a:ln w="0">
            <a:noFill/>
          </a:ln>
        </p:spPr>
      </p:pic>
      <p:pic>
        <p:nvPicPr>
          <p:cNvPr id="292" name="Picture 6"/>
          <p:cNvPicPr/>
          <p:nvPr/>
        </p:nvPicPr>
        <p:blipFill>
          <a:blip r:embed="rId4"/>
          <a:srcRect l="3665" r="9783"/>
          <a:stretch/>
        </p:blipFill>
        <p:spPr>
          <a:xfrm>
            <a:off x="3483360" y="2932560"/>
            <a:ext cx="1540800" cy="1799640"/>
          </a:xfrm>
          <a:prstGeom prst="rect">
            <a:avLst/>
          </a:prstGeom>
          <a:ln w="0">
            <a:noFill/>
          </a:ln>
        </p:spPr>
      </p:pic>
      <p:pic>
        <p:nvPicPr>
          <p:cNvPr id="293" name="Picture 4" descr="A group of people in front of a crowd&#10;&#10;Description automatically generated"/>
          <p:cNvPicPr/>
          <p:nvPr/>
        </p:nvPicPr>
        <p:blipFill>
          <a:blip r:embed="rId5"/>
          <a:srcRect l="12755" t="5397"/>
          <a:stretch/>
        </p:blipFill>
        <p:spPr>
          <a:xfrm>
            <a:off x="5024520" y="2932560"/>
            <a:ext cx="4119120" cy="1799640"/>
          </a:xfrm>
          <a:prstGeom prst="rect">
            <a:avLst/>
          </a:prstGeom>
          <a:ln w="0">
            <a:noFill/>
          </a:ln>
        </p:spPr>
      </p:pic>
      <p:sp>
        <p:nvSpPr>
          <p:cNvPr id="294" name="TextBox 13"/>
          <p:cNvSpPr/>
          <p:nvPr/>
        </p:nvSpPr>
        <p:spPr>
          <a:xfrm>
            <a:off x="292680" y="1159560"/>
            <a:ext cx="855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Build an algorithm enabling the automated and semi-automated detection/tracking of faces on images and videos using the functionality of Haar cascades and various tracking APIs.</a:t>
            </a:r>
            <a:endParaRPr lang="en-US" sz="1600" b="0" strike="noStrike" spc="-1">
              <a:latin typeface="Arial"/>
            </a:endParaRPr>
          </a:p>
        </p:txBody>
      </p:sp>
      <p:sp>
        <p:nvSpPr>
          <p:cNvPr id="295" name="TextBox 30"/>
          <p:cNvSpPr/>
          <p:nvPr/>
        </p:nvSpPr>
        <p:spPr>
          <a:xfrm>
            <a:off x="537120" y="2324160"/>
            <a:ext cx="8314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REVIEW</a:t>
            </a:r>
            <a:endParaRPr lang="en-US"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extBox 9"/>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A</a:t>
            </a:r>
            <a:r>
              <a:rPr lang="en-US" sz="1800" b="0" strike="noStrike" spc="449">
                <a:solidFill>
                  <a:srgbClr val="000000"/>
                </a:solidFill>
                <a:latin typeface="Segoe UI"/>
              </a:rPr>
              <a:t>UTOMATED</a:t>
            </a:r>
            <a:r>
              <a:rPr lang="en-US" sz="2400" b="0" strike="noStrike" spc="449">
                <a:solidFill>
                  <a:srgbClr val="000000"/>
                </a:solidFill>
                <a:latin typeface="Segoe UI"/>
              </a:rPr>
              <a:t> M</a:t>
            </a:r>
            <a:r>
              <a:rPr lang="en-US" sz="1800" b="0" strike="noStrike" spc="449">
                <a:solidFill>
                  <a:srgbClr val="000000"/>
                </a:solidFill>
                <a:latin typeface="Segoe UI"/>
              </a:rPr>
              <a:t>OTION</a:t>
            </a:r>
            <a:r>
              <a:rPr lang="en-US" sz="2400" b="0" strike="noStrike" spc="449">
                <a:solidFill>
                  <a:srgbClr val="000000"/>
                </a:solidFill>
                <a:latin typeface="Segoe UI"/>
              </a:rPr>
              <a:t> D</a:t>
            </a:r>
            <a:r>
              <a:rPr lang="en-US" sz="1800" b="0" strike="noStrike" spc="449">
                <a:solidFill>
                  <a:srgbClr val="000000"/>
                </a:solidFill>
                <a:latin typeface="Segoe UI"/>
              </a:rPr>
              <a:t>ETECTION</a:t>
            </a:r>
            <a:r>
              <a:rPr lang="en-US" sz="2400" b="0" strike="noStrike" spc="449">
                <a:solidFill>
                  <a:srgbClr val="000000"/>
                </a:solidFill>
                <a:latin typeface="Segoe UI"/>
              </a:rPr>
              <a:t> </a:t>
            </a:r>
            <a:r>
              <a:rPr lang="en-US" sz="1800" b="0" strike="noStrike" spc="449">
                <a:solidFill>
                  <a:srgbClr val="000000"/>
                </a:solidFill>
                <a:latin typeface="Segoe UI"/>
              </a:rPr>
              <a:t>USING</a:t>
            </a:r>
            <a:endParaRPr lang="en-US" sz="1800" b="0" strike="noStrike" spc="-1">
              <a:latin typeface="Arial"/>
            </a:endParaRPr>
          </a:p>
          <a:p>
            <a:pPr algn="ctr">
              <a:lnSpc>
                <a:spcPct val="100000"/>
              </a:lnSpc>
              <a:buNone/>
            </a:pPr>
            <a:r>
              <a:rPr lang="en-US" sz="2400" b="0" strike="noStrike" spc="449">
                <a:solidFill>
                  <a:srgbClr val="000000"/>
                </a:solidFill>
                <a:latin typeface="Segoe UI"/>
              </a:rPr>
              <a:t>D</a:t>
            </a:r>
            <a:r>
              <a:rPr lang="en-US" sz="1800" b="0" strike="noStrike" spc="449">
                <a:solidFill>
                  <a:srgbClr val="000000"/>
                </a:solidFill>
                <a:latin typeface="Segoe UI"/>
              </a:rPr>
              <a:t>ENSE</a:t>
            </a:r>
            <a:r>
              <a:rPr lang="en-US" sz="2400" b="0" strike="noStrike" spc="449">
                <a:solidFill>
                  <a:srgbClr val="000000"/>
                </a:solidFill>
                <a:latin typeface="Segoe UI"/>
              </a:rPr>
              <a:t> O</a:t>
            </a:r>
            <a:r>
              <a:rPr lang="en-US" sz="1800" b="0" strike="noStrike" spc="449">
                <a:solidFill>
                  <a:srgbClr val="000000"/>
                </a:solidFill>
                <a:latin typeface="Segoe UI"/>
              </a:rPr>
              <a:t>PTICAL</a:t>
            </a:r>
            <a:r>
              <a:rPr lang="en-US" sz="2400" b="0" strike="noStrike" spc="449">
                <a:solidFill>
                  <a:srgbClr val="000000"/>
                </a:solidFill>
                <a:latin typeface="Segoe UI"/>
              </a:rPr>
              <a:t> F</a:t>
            </a:r>
            <a:r>
              <a:rPr lang="en-US" sz="1800" b="0" strike="noStrike" spc="449">
                <a:solidFill>
                  <a:srgbClr val="000000"/>
                </a:solidFill>
                <a:latin typeface="Segoe UI"/>
              </a:rPr>
              <a:t>LOW</a:t>
            </a:r>
            <a:r>
              <a:rPr lang="en-US" sz="2400" b="0" strike="noStrike" spc="449">
                <a:solidFill>
                  <a:srgbClr val="000000"/>
                </a:solidFill>
                <a:latin typeface="Segoe UI"/>
              </a:rPr>
              <a:t> M</a:t>
            </a:r>
            <a:r>
              <a:rPr lang="en-US" sz="1800" b="0" strike="noStrike" spc="449">
                <a:solidFill>
                  <a:srgbClr val="000000"/>
                </a:solidFill>
                <a:latin typeface="Segoe UI"/>
              </a:rPr>
              <a:t>APPING</a:t>
            </a:r>
            <a:endParaRPr lang="en-US" sz="1800" b="0" strike="noStrike" spc="-1">
              <a:latin typeface="Arial"/>
            </a:endParaRPr>
          </a:p>
        </p:txBody>
      </p:sp>
      <p:sp>
        <p:nvSpPr>
          <p:cNvPr id="297"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98" name="Rectangle 14"/>
          <p:cNvSpPr/>
          <p:nvPr/>
        </p:nvSpPr>
        <p:spPr>
          <a:xfrm>
            <a:off x="292680" y="11595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299"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300"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01" name="Rectangle 27"/>
          <p:cNvSpPr/>
          <p:nvPr/>
        </p:nvSpPr>
        <p:spPr>
          <a:xfrm>
            <a:off x="537120" y="232416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302" name="Picture 4"/>
          <p:cNvPicPr/>
          <p:nvPr/>
        </p:nvPicPr>
        <p:blipFill>
          <a:blip r:embed="rId2"/>
          <a:srcRect l="6128" t="12397" b="13736"/>
          <a:stretch/>
        </p:blipFill>
        <p:spPr>
          <a:xfrm>
            <a:off x="0" y="3665880"/>
            <a:ext cx="4335120" cy="1079640"/>
          </a:xfrm>
          <a:prstGeom prst="rect">
            <a:avLst/>
          </a:prstGeom>
          <a:ln w="0">
            <a:noFill/>
          </a:ln>
        </p:spPr>
      </p:pic>
      <p:pic>
        <p:nvPicPr>
          <p:cNvPr id="303" name="Picture 8" descr="A picture containing computer&#10;&#10;Description automatically generated"/>
          <p:cNvPicPr/>
          <p:nvPr/>
        </p:nvPicPr>
        <p:blipFill>
          <a:blip r:embed="rId3"/>
          <a:srcRect t="22847" r="5501" b="10388"/>
          <a:stretch/>
        </p:blipFill>
        <p:spPr>
          <a:xfrm>
            <a:off x="4335480" y="3665880"/>
            <a:ext cx="4808160" cy="1079640"/>
          </a:xfrm>
          <a:prstGeom prst="rect">
            <a:avLst/>
          </a:prstGeom>
          <a:ln w="0">
            <a:noFill/>
          </a:ln>
        </p:spPr>
      </p:pic>
      <p:sp>
        <p:nvSpPr>
          <p:cNvPr id="304" name="TextBox 13"/>
          <p:cNvSpPr/>
          <p:nvPr/>
        </p:nvSpPr>
        <p:spPr>
          <a:xfrm>
            <a:off x="292680" y="1159560"/>
            <a:ext cx="855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Build an algorithm enabling the automated detection of motion on loaded or live videos using Dense Optical Flow and the functionality of the Gunnar Farneback's algorithm.</a:t>
            </a:r>
            <a:endParaRPr lang="en-US" sz="1600" b="0" strike="noStrike" spc="-1">
              <a:latin typeface="Arial"/>
            </a:endParaRPr>
          </a:p>
        </p:txBody>
      </p:sp>
      <p:sp>
        <p:nvSpPr>
          <p:cNvPr id="305" name="TextBox 30"/>
          <p:cNvSpPr/>
          <p:nvPr/>
        </p:nvSpPr>
        <p:spPr>
          <a:xfrm>
            <a:off x="537120" y="2324160"/>
            <a:ext cx="831420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REVIEW</a:t>
            </a:r>
            <a:endParaRPr lang="en-US" sz="1800" b="0" strike="noStrike" spc="-1">
              <a:latin typeface="Arial"/>
            </a:endParaRPr>
          </a:p>
          <a:p>
            <a:pPr>
              <a:lnSpc>
                <a:spcPct val="100000"/>
              </a:lnSpc>
              <a:buNone/>
            </a:pPr>
            <a:r>
              <a:rPr lang="en-US" sz="1600" b="0" strike="noStrike" spc="-1">
                <a:solidFill>
                  <a:srgbClr val="000000"/>
                </a:solidFill>
                <a:latin typeface="Segoe UI"/>
              </a:rPr>
              <a:t>The algorithm allows to either load a video or run a live feed from your webcam and will open two windows to display to original video (or live feed) and the resulting dense optical flow mapping (color coded using HSV color mapping).</a:t>
            </a:r>
            <a:endParaRPr lang="en-US" sz="16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Box 9"/>
          <p:cNvSpPr/>
          <p:nvPr/>
        </p:nvSpPr>
        <p:spPr>
          <a:xfrm>
            <a:off x="1226520" y="0"/>
            <a:ext cx="791712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I</a:t>
            </a:r>
            <a:r>
              <a:rPr lang="en-US" sz="1800" b="0" strike="noStrike" spc="449">
                <a:solidFill>
                  <a:srgbClr val="000000"/>
                </a:solidFill>
                <a:latin typeface="Segoe UI"/>
              </a:rPr>
              <a:t>MPLEMENTATION</a:t>
            </a:r>
            <a:r>
              <a:rPr lang="en-US" sz="2400" b="0" strike="noStrike" spc="449">
                <a:solidFill>
                  <a:srgbClr val="000000"/>
                </a:solidFill>
                <a:latin typeface="Segoe UI"/>
              </a:rPr>
              <a:t> </a:t>
            </a:r>
            <a:r>
              <a:rPr lang="en-US" sz="1800" b="0" strike="noStrike" spc="449">
                <a:solidFill>
                  <a:srgbClr val="000000"/>
                </a:solidFill>
                <a:latin typeface="Segoe UI"/>
              </a:rPr>
              <a:t>OF</a:t>
            </a:r>
            <a:r>
              <a:rPr lang="en-US" sz="2400" b="0" strike="noStrike" spc="449">
                <a:solidFill>
                  <a:srgbClr val="000000"/>
                </a:solidFill>
                <a:latin typeface="Segoe UI"/>
              </a:rPr>
              <a:t> </a:t>
            </a:r>
            <a:r>
              <a:rPr lang="en-US" sz="1800" b="0" strike="noStrike" spc="449">
                <a:solidFill>
                  <a:srgbClr val="000000"/>
                </a:solidFill>
                <a:latin typeface="Segoe UI"/>
              </a:rPr>
              <a:t>THE</a:t>
            </a:r>
            <a:r>
              <a:rPr lang="en-US" sz="2400" b="0" strike="noStrike" spc="449">
                <a:solidFill>
                  <a:srgbClr val="000000"/>
                </a:solidFill>
                <a:latin typeface="Segoe UI"/>
              </a:rPr>
              <a:t> P</a:t>
            </a:r>
            <a:r>
              <a:rPr lang="en-US" sz="1800" b="0" strike="noStrike" spc="449">
                <a:solidFill>
                  <a:srgbClr val="000000"/>
                </a:solidFill>
                <a:latin typeface="Segoe UI"/>
              </a:rPr>
              <a:t>RE-</a:t>
            </a:r>
            <a:r>
              <a:rPr lang="en-US" sz="2400" b="0" strike="noStrike" spc="449">
                <a:solidFill>
                  <a:srgbClr val="000000"/>
                </a:solidFill>
                <a:latin typeface="Segoe UI"/>
              </a:rPr>
              <a:t>T</a:t>
            </a:r>
            <a:r>
              <a:rPr lang="en-US" sz="1800" b="0" strike="noStrike" spc="449">
                <a:solidFill>
                  <a:srgbClr val="000000"/>
                </a:solidFill>
                <a:latin typeface="Segoe UI"/>
              </a:rPr>
              <a:t>RAINED</a:t>
            </a:r>
            <a:r>
              <a:rPr lang="en-US" sz="2400" b="0" strike="noStrike" spc="449">
                <a:solidFill>
                  <a:srgbClr val="000000"/>
                </a:solidFill>
                <a:latin typeface="Segoe UI"/>
              </a:rPr>
              <a:t> YOLO M</a:t>
            </a:r>
            <a:r>
              <a:rPr lang="en-US" sz="1800" b="0" strike="noStrike" spc="449">
                <a:solidFill>
                  <a:srgbClr val="000000"/>
                </a:solidFill>
                <a:latin typeface="Segoe UI"/>
              </a:rPr>
              <a:t>ODEL</a:t>
            </a:r>
            <a:r>
              <a:rPr lang="en-US" sz="2400" b="0" strike="noStrike" spc="449">
                <a:solidFill>
                  <a:srgbClr val="000000"/>
                </a:solidFill>
                <a:latin typeface="Segoe UI"/>
              </a:rPr>
              <a:t> </a:t>
            </a:r>
            <a:r>
              <a:rPr lang="en-US" sz="1800" b="0" strike="noStrike" spc="449">
                <a:solidFill>
                  <a:srgbClr val="000000"/>
                </a:solidFill>
                <a:latin typeface="Segoe UI"/>
              </a:rPr>
              <a:t>FOR</a:t>
            </a:r>
            <a:r>
              <a:rPr lang="en-US" sz="2400" b="0" strike="noStrike" spc="449">
                <a:solidFill>
                  <a:srgbClr val="000000"/>
                </a:solidFill>
                <a:latin typeface="Segoe UI"/>
              </a:rPr>
              <a:t> A</a:t>
            </a:r>
            <a:r>
              <a:rPr lang="en-US" sz="1800" b="0" strike="noStrike" spc="449">
                <a:solidFill>
                  <a:srgbClr val="000000"/>
                </a:solidFill>
                <a:latin typeface="Segoe UI"/>
              </a:rPr>
              <a:t>UTOMATED</a:t>
            </a:r>
            <a:r>
              <a:rPr lang="en-US" sz="2400" b="0" strike="noStrike" spc="449">
                <a:solidFill>
                  <a:srgbClr val="000000"/>
                </a:solidFill>
                <a:latin typeface="Segoe UI"/>
              </a:rPr>
              <a:t> O</a:t>
            </a:r>
            <a:r>
              <a:rPr lang="en-US" sz="1800" b="0" strike="noStrike" spc="449">
                <a:solidFill>
                  <a:srgbClr val="000000"/>
                </a:solidFill>
                <a:latin typeface="Segoe UI"/>
              </a:rPr>
              <a:t>BJECT</a:t>
            </a:r>
            <a:r>
              <a:rPr lang="en-US" sz="2400" b="0" strike="noStrike" spc="449">
                <a:solidFill>
                  <a:srgbClr val="000000"/>
                </a:solidFill>
                <a:latin typeface="Segoe UI"/>
              </a:rPr>
              <a:t> D</a:t>
            </a:r>
            <a:r>
              <a:rPr lang="en-US" sz="1800" b="0" strike="noStrike" spc="449">
                <a:solidFill>
                  <a:srgbClr val="000000"/>
                </a:solidFill>
                <a:latin typeface="Segoe UI"/>
              </a:rPr>
              <a:t>ETECTION</a:t>
            </a:r>
            <a:endParaRPr lang="en-US" sz="1800" b="0" strike="noStrike" spc="-1">
              <a:latin typeface="Arial"/>
            </a:endParaRPr>
          </a:p>
        </p:txBody>
      </p:sp>
      <p:sp>
        <p:nvSpPr>
          <p:cNvPr id="307"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08" name="Rectangle 14"/>
          <p:cNvSpPr/>
          <p:nvPr/>
        </p:nvSpPr>
        <p:spPr>
          <a:xfrm>
            <a:off x="292680" y="11595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09"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310"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11" name="Rectangle 27"/>
          <p:cNvSpPr/>
          <p:nvPr/>
        </p:nvSpPr>
        <p:spPr>
          <a:xfrm>
            <a:off x="537120" y="232416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312" name="Picture 2" descr="A close up of a girl holding a teddy bear&#10;&#10;Description automatically generated"/>
          <p:cNvPicPr/>
          <p:nvPr/>
        </p:nvPicPr>
        <p:blipFill>
          <a:blip r:embed="rId2"/>
          <a:srcRect l="16023" t="12498" r="7330" b="11533"/>
          <a:stretch/>
        </p:blipFill>
        <p:spPr>
          <a:xfrm>
            <a:off x="2277360" y="3332520"/>
            <a:ext cx="2050920" cy="1439640"/>
          </a:xfrm>
          <a:prstGeom prst="rect">
            <a:avLst/>
          </a:prstGeom>
          <a:ln w="0">
            <a:noFill/>
          </a:ln>
        </p:spPr>
      </p:pic>
      <p:pic>
        <p:nvPicPr>
          <p:cNvPr id="313" name="Picture 5" descr="A bench in front of a body of water&#10;&#10;Description automatically generated"/>
          <p:cNvPicPr/>
          <p:nvPr/>
        </p:nvPicPr>
        <p:blipFill>
          <a:blip r:embed="rId3"/>
          <a:srcRect l="23720" t="25895" r="4591"/>
          <a:stretch/>
        </p:blipFill>
        <p:spPr>
          <a:xfrm>
            <a:off x="4328640" y="3332520"/>
            <a:ext cx="2475720" cy="1439640"/>
          </a:xfrm>
          <a:prstGeom prst="rect">
            <a:avLst/>
          </a:prstGeom>
          <a:ln w="0">
            <a:noFill/>
          </a:ln>
        </p:spPr>
      </p:pic>
      <p:pic>
        <p:nvPicPr>
          <p:cNvPr id="314" name="Picture 7" descr="A kitchen with a dining room table&#10;&#10;Description automatically generated"/>
          <p:cNvPicPr/>
          <p:nvPr/>
        </p:nvPicPr>
        <p:blipFill>
          <a:blip r:embed="rId4"/>
          <a:srcRect l="44285" t="39024"/>
          <a:stretch/>
        </p:blipFill>
        <p:spPr>
          <a:xfrm>
            <a:off x="6805080" y="3332520"/>
            <a:ext cx="2338560" cy="1439640"/>
          </a:xfrm>
          <a:prstGeom prst="rect">
            <a:avLst/>
          </a:prstGeom>
          <a:ln w="0">
            <a:noFill/>
          </a:ln>
        </p:spPr>
      </p:pic>
      <p:pic>
        <p:nvPicPr>
          <p:cNvPr id="315" name="Picture 15" descr="A picture containing indoor, table, sitting, apple&#10;&#10;Description automatically generated"/>
          <p:cNvPicPr/>
          <p:nvPr/>
        </p:nvPicPr>
        <p:blipFill>
          <a:blip r:embed="rId5"/>
          <a:stretch/>
        </p:blipFill>
        <p:spPr>
          <a:xfrm>
            <a:off x="0" y="3332520"/>
            <a:ext cx="2277000" cy="1439640"/>
          </a:xfrm>
          <a:prstGeom prst="rect">
            <a:avLst/>
          </a:prstGeom>
          <a:ln w="0">
            <a:noFill/>
          </a:ln>
        </p:spPr>
      </p:pic>
      <p:sp>
        <p:nvSpPr>
          <p:cNvPr id="316" name="TextBox 30"/>
          <p:cNvSpPr/>
          <p:nvPr/>
        </p:nvSpPr>
        <p:spPr>
          <a:xfrm>
            <a:off x="537120" y="2324160"/>
            <a:ext cx="831420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REVIEW</a:t>
            </a:r>
            <a:endParaRPr lang="en-US" sz="1800" b="0" strike="noStrike" spc="-1">
              <a:latin typeface="Arial"/>
            </a:endParaRPr>
          </a:p>
          <a:p>
            <a:pPr>
              <a:lnSpc>
                <a:spcPct val="100000"/>
              </a:lnSpc>
              <a:buNone/>
            </a:pPr>
            <a:r>
              <a:rPr lang="en-US" sz="1600" b="0" strike="noStrike" spc="-1">
                <a:solidFill>
                  <a:srgbClr val="000000"/>
                </a:solidFill>
                <a:latin typeface="Segoe UI"/>
              </a:rPr>
              <a:t>The algorithm results in images/videos where each identified object is contoured by a rectangle, around which the corresponding object label and probability is displayed.</a:t>
            </a:r>
            <a:endParaRPr lang="en-US" sz="1600" b="0" strike="noStrike" spc="-1">
              <a:latin typeface="Arial"/>
            </a:endParaRPr>
          </a:p>
        </p:txBody>
      </p:sp>
      <p:sp>
        <p:nvSpPr>
          <p:cNvPr id="317" name="TextBox 13"/>
          <p:cNvSpPr/>
          <p:nvPr/>
        </p:nvSpPr>
        <p:spPr>
          <a:xfrm>
            <a:off x="292680" y="1159560"/>
            <a:ext cx="855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Build an algorithm enabling the automated detection and tracking of objects on images and videos using the pre-trained weights of the deep learning YOLO (You Only Look Once) model.</a:t>
            </a:r>
            <a:endParaRPr lang="en-US" sz="16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extBox 9"/>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S</a:t>
            </a:r>
            <a:r>
              <a:rPr lang="en-US" sz="1800" b="0" strike="noStrike" spc="449">
                <a:solidFill>
                  <a:srgbClr val="000000"/>
                </a:solidFill>
                <a:latin typeface="Segoe UI"/>
              </a:rPr>
              <a:t>TOCK</a:t>
            </a:r>
            <a:r>
              <a:rPr lang="en-US" sz="2400" b="0" strike="noStrike" spc="449">
                <a:solidFill>
                  <a:srgbClr val="000000"/>
                </a:solidFill>
                <a:latin typeface="Segoe UI"/>
              </a:rPr>
              <a:t> M</a:t>
            </a:r>
            <a:r>
              <a:rPr lang="en-US" sz="1800" b="0" strike="noStrike" spc="449">
                <a:solidFill>
                  <a:srgbClr val="000000"/>
                </a:solidFill>
                <a:latin typeface="Segoe UI"/>
              </a:rPr>
              <a:t>ARKET</a:t>
            </a:r>
            <a:r>
              <a:rPr lang="en-US" sz="2400" b="0" strike="noStrike" spc="449">
                <a:solidFill>
                  <a:srgbClr val="000000"/>
                </a:solidFill>
                <a:latin typeface="Segoe UI"/>
              </a:rPr>
              <a:t> F</a:t>
            </a:r>
            <a:r>
              <a:rPr lang="en-US" sz="1800" b="0" strike="noStrike" spc="449">
                <a:solidFill>
                  <a:srgbClr val="000000"/>
                </a:solidFill>
                <a:latin typeface="Segoe UI"/>
              </a:rPr>
              <a:t>ORECASTING</a:t>
            </a:r>
            <a:r>
              <a:rPr lang="en-US" sz="2400" b="0" strike="noStrike" spc="449">
                <a:solidFill>
                  <a:srgbClr val="000000"/>
                </a:solidFill>
                <a:latin typeface="Segoe UI"/>
              </a:rPr>
              <a:t> </a:t>
            </a:r>
            <a:r>
              <a:rPr lang="en-US" sz="1800" b="0" strike="noStrike" spc="449">
                <a:solidFill>
                  <a:srgbClr val="000000"/>
                </a:solidFill>
                <a:latin typeface="Segoe UI"/>
              </a:rPr>
              <a:t>USING</a:t>
            </a:r>
            <a:endParaRPr lang="en-US" sz="1800" b="0" strike="noStrike" spc="-1">
              <a:latin typeface="Arial"/>
            </a:endParaRPr>
          </a:p>
          <a:p>
            <a:pPr algn="ctr">
              <a:lnSpc>
                <a:spcPct val="100000"/>
              </a:lnSpc>
              <a:buNone/>
            </a:pPr>
            <a:r>
              <a:rPr lang="en-US" sz="2400" b="0" strike="noStrike" spc="449">
                <a:solidFill>
                  <a:srgbClr val="000000"/>
                </a:solidFill>
                <a:latin typeface="Segoe UI"/>
              </a:rPr>
              <a:t>D</a:t>
            </a:r>
            <a:r>
              <a:rPr lang="en-US" sz="1800" b="0" strike="noStrike" spc="449">
                <a:solidFill>
                  <a:srgbClr val="000000"/>
                </a:solidFill>
                <a:latin typeface="Segoe UI"/>
              </a:rPr>
              <a:t>EEP</a:t>
            </a:r>
            <a:r>
              <a:rPr lang="en-US" sz="2400" b="0" strike="noStrike" spc="449">
                <a:solidFill>
                  <a:srgbClr val="000000"/>
                </a:solidFill>
                <a:latin typeface="Segoe UI"/>
              </a:rPr>
              <a:t> R</a:t>
            </a:r>
            <a:r>
              <a:rPr lang="en-US" sz="1800" b="0" strike="noStrike" spc="449">
                <a:solidFill>
                  <a:srgbClr val="000000"/>
                </a:solidFill>
                <a:latin typeface="Segoe UI"/>
              </a:rPr>
              <a:t>ECURRENT</a:t>
            </a:r>
            <a:r>
              <a:rPr lang="en-US" sz="2400" b="0" strike="noStrike" spc="449">
                <a:solidFill>
                  <a:srgbClr val="000000"/>
                </a:solidFill>
                <a:latin typeface="Segoe UI"/>
              </a:rPr>
              <a:t> N</a:t>
            </a:r>
            <a:r>
              <a:rPr lang="en-US" sz="1800" b="0" strike="noStrike" spc="449">
                <a:solidFill>
                  <a:srgbClr val="000000"/>
                </a:solidFill>
                <a:latin typeface="Segoe UI"/>
              </a:rPr>
              <a:t>EURAL </a:t>
            </a:r>
            <a:r>
              <a:rPr lang="en-US" sz="2400" b="0" strike="noStrike" spc="449">
                <a:solidFill>
                  <a:srgbClr val="000000"/>
                </a:solidFill>
                <a:latin typeface="Segoe UI"/>
              </a:rPr>
              <a:t>N</a:t>
            </a:r>
            <a:r>
              <a:rPr lang="en-US" sz="1800" b="0" strike="noStrike" spc="449">
                <a:solidFill>
                  <a:srgbClr val="000000"/>
                </a:solidFill>
                <a:latin typeface="Segoe UI"/>
              </a:rPr>
              <a:t>ETWORK</a:t>
            </a:r>
            <a:endParaRPr lang="en-US" sz="1800" b="0" strike="noStrike" spc="-1">
              <a:latin typeface="Arial"/>
            </a:endParaRPr>
          </a:p>
        </p:txBody>
      </p:sp>
      <p:sp>
        <p:nvSpPr>
          <p:cNvPr id="319"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20" name="Rectangle 1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21"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322"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23" name="Rectangle 27"/>
          <p:cNvSpPr/>
          <p:nvPr/>
        </p:nvSpPr>
        <p:spPr>
          <a:xfrm>
            <a:off x="537120" y="237924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24" name="TextBox 13"/>
          <p:cNvSpPr/>
          <p:nvPr/>
        </p:nvSpPr>
        <p:spPr>
          <a:xfrm>
            <a:off x="292680" y="1202040"/>
            <a:ext cx="855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Train a Deep Recurrent Neural Network (RNN) to predict next day Closing Price of a defined stock by using multivariate historical data and time series segmentation.</a:t>
            </a:r>
            <a:endParaRPr lang="en-US" sz="1600" b="0" strike="noStrike" spc="-1">
              <a:latin typeface="Arial"/>
            </a:endParaRPr>
          </a:p>
        </p:txBody>
      </p:sp>
      <p:sp>
        <p:nvSpPr>
          <p:cNvPr id="325" name="TextBox 30"/>
          <p:cNvSpPr/>
          <p:nvPr/>
        </p:nvSpPr>
        <p:spPr>
          <a:xfrm>
            <a:off x="537120" y="2379240"/>
            <a:ext cx="8314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REVIEW</a:t>
            </a:r>
            <a:endParaRPr lang="en-US" sz="1800" b="0" strike="noStrike" spc="-1">
              <a:latin typeface="Arial"/>
            </a:endParaRPr>
          </a:p>
        </p:txBody>
      </p:sp>
      <p:pic>
        <p:nvPicPr>
          <p:cNvPr id="326" name="Picture 2"/>
          <p:cNvPicPr/>
          <p:nvPr/>
        </p:nvPicPr>
        <p:blipFill>
          <a:blip r:embed="rId2"/>
          <a:stretch/>
        </p:blipFill>
        <p:spPr>
          <a:xfrm>
            <a:off x="2476440" y="2373840"/>
            <a:ext cx="6130080" cy="219780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Box 9"/>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M</a:t>
            </a:r>
            <a:r>
              <a:rPr lang="en-US" sz="1800" b="0" strike="noStrike" spc="449">
                <a:solidFill>
                  <a:srgbClr val="000000"/>
                </a:solidFill>
                <a:latin typeface="Segoe UI"/>
              </a:rPr>
              <a:t>ULTI-</a:t>
            </a:r>
            <a:r>
              <a:rPr lang="en-US" sz="2400" b="0" strike="noStrike" spc="449">
                <a:solidFill>
                  <a:srgbClr val="000000"/>
                </a:solidFill>
                <a:latin typeface="Segoe UI"/>
              </a:rPr>
              <a:t>O</a:t>
            </a:r>
            <a:r>
              <a:rPr lang="en-US" sz="1800" b="0" strike="noStrike" spc="449">
                <a:solidFill>
                  <a:srgbClr val="000000"/>
                </a:solidFill>
                <a:latin typeface="Segoe UI"/>
              </a:rPr>
              <a:t>RGAN</a:t>
            </a:r>
            <a:r>
              <a:rPr lang="en-US" sz="2400" b="0" strike="noStrike" spc="449">
                <a:solidFill>
                  <a:srgbClr val="000000"/>
                </a:solidFill>
                <a:latin typeface="Segoe UI"/>
              </a:rPr>
              <a:t> I</a:t>
            </a:r>
            <a:r>
              <a:rPr lang="en-US" sz="1800" b="0" strike="noStrike" spc="449">
                <a:solidFill>
                  <a:srgbClr val="000000"/>
                </a:solidFill>
                <a:latin typeface="Segoe UI"/>
              </a:rPr>
              <a:t>MAGE</a:t>
            </a:r>
            <a:r>
              <a:rPr lang="en-US" sz="2400" b="0" strike="noStrike" spc="449">
                <a:solidFill>
                  <a:srgbClr val="000000"/>
                </a:solidFill>
                <a:latin typeface="Segoe UI"/>
              </a:rPr>
              <a:t> S</a:t>
            </a:r>
            <a:r>
              <a:rPr lang="en-US" sz="1800" b="0" strike="noStrike" spc="449">
                <a:solidFill>
                  <a:srgbClr val="000000"/>
                </a:solidFill>
                <a:latin typeface="Segoe UI"/>
              </a:rPr>
              <a:t>EGMENTATION</a:t>
            </a:r>
            <a:r>
              <a:rPr lang="en-US" sz="2400" b="0" strike="noStrike" spc="449">
                <a:solidFill>
                  <a:srgbClr val="000000"/>
                </a:solidFill>
                <a:latin typeface="Segoe UI"/>
              </a:rPr>
              <a:t> </a:t>
            </a:r>
            <a:r>
              <a:rPr lang="en-US" sz="1800" b="0" strike="noStrike" spc="449">
                <a:solidFill>
                  <a:srgbClr val="000000"/>
                </a:solidFill>
                <a:latin typeface="Segoe UI"/>
              </a:rPr>
              <a:t>USING</a:t>
            </a:r>
            <a:r>
              <a:rPr lang="en-US" sz="2400" b="0" strike="noStrike" spc="449">
                <a:solidFill>
                  <a:srgbClr val="000000"/>
                </a:solidFill>
                <a:latin typeface="Segoe UI"/>
              </a:rPr>
              <a:t> M</a:t>
            </a:r>
            <a:r>
              <a:rPr lang="en-US" sz="1800" b="0" strike="noStrike" spc="449">
                <a:solidFill>
                  <a:srgbClr val="000000"/>
                </a:solidFill>
                <a:latin typeface="Segoe UI"/>
              </a:rPr>
              <a:t>ULTI</a:t>
            </a:r>
            <a:r>
              <a:rPr lang="en-US" sz="2400" b="0" strike="noStrike" spc="449">
                <a:solidFill>
                  <a:srgbClr val="000000"/>
                </a:solidFill>
                <a:latin typeface="Segoe UI"/>
              </a:rPr>
              <a:t>-S</a:t>
            </a:r>
            <a:r>
              <a:rPr lang="en-US" sz="1800" b="0" strike="noStrike" spc="449">
                <a:solidFill>
                  <a:srgbClr val="000000"/>
                </a:solidFill>
                <a:latin typeface="Segoe UI"/>
              </a:rPr>
              <a:t>CALE</a:t>
            </a:r>
            <a:r>
              <a:rPr lang="en-US" sz="2400" b="0" strike="noStrike" spc="449">
                <a:solidFill>
                  <a:srgbClr val="000000"/>
                </a:solidFill>
                <a:latin typeface="Segoe UI"/>
              </a:rPr>
              <a:t> P</a:t>
            </a:r>
            <a:r>
              <a:rPr lang="en-US" sz="1800" b="0" strike="noStrike" spc="449">
                <a:solidFill>
                  <a:srgbClr val="000000"/>
                </a:solidFill>
                <a:latin typeface="Segoe UI"/>
              </a:rPr>
              <a:t>YRAMID</a:t>
            </a:r>
            <a:r>
              <a:rPr lang="en-US" sz="2400" b="0" strike="noStrike" spc="449">
                <a:solidFill>
                  <a:srgbClr val="000000"/>
                </a:solidFill>
                <a:latin typeface="Segoe UI"/>
              </a:rPr>
              <a:t> 3D FCN</a:t>
            </a:r>
            <a:endParaRPr lang="en-US" sz="2400" b="0" strike="noStrike" spc="-1">
              <a:latin typeface="Arial"/>
            </a:endParaRPr>
          </a:p>
        </p:txBody>
      </p:sp>
      <p:sp>
        <p:nvSpPr>
          <p:cNvPr id="328"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29" name="Rectangle 1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30"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2020</a:t>
            </a:r>
            <a:endParaRPr lang="en-US" sz="1000" b="0" strike="noStrike" spc="-1">
              <a:latin typeface="Arial"/>
            </a:endParaRPr>
          </a:p>
        </p:txBody>
      </p:sp>
      <p:sp>
        <p:nvSpPr>
          <p:cNvPr id="331"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32" name="Rectangle 27"/>
          <p:cNvSpPr/>
          <p:nvPr/>
        </p:nvSpPr>
        <p:spPr>
          <a:xfrm>
            <a:off x="537120" y="24181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333" name="Picture 22" descr="A picture containing light, traffic, outdoor, lit&#10;&#10;Description automatically generated"/>
          <p:cNvPicPr/>
          <p:nvPr/>
        </p:nvPicPr>
        <p:blipFill>
          <a:blip r:embed="rId2"/>
          <a:srcRect l="40414" t="7298" r="957" b="53310"/>
          <a:stretch/>
        </p:blipFill>
        <p:spPr>
          <a:xfrm>
            <a:off x="0" y="3396600"/>
            <a:ext cx="4228560" cy="1439640"/>
          </a:xfrm>
          <a:prstGeom prst="rect">
            <a:avLst/>
          </a:prstGeom>
          <a:ln w="0">
            <a:noFill/>
          </a:ln>
        </p:spPr>
      </p:pic>
      <p:pic>
        <p:nvPicPr>
          <p:cNvPr id="334" name="Picture 24" descr="A picture containing light, traffic, outdoor, lit&#10;&#10;Description automatically generated"/>
          <p:cNvPicPr/>
          <p:nvPr/>
        </p:nvPicPr>
        <p:blipFill>
          <a:blip r:embed="rId2"/>
          <a:srcRect l="40414" t="59197" r="957" b="2478"/>
          <a:stretch/>
        </p:blipFill>
        <p:spPr>
          <a:xfrm>
            <a:off x="4797720" y="3396600"/>
            <a:ext cx="4345920" cy="1439640"/>
          </a:xfrm>
          <a:prstGeom prst="rect">
            <a:avLst/>
          </a:prstGeom>
          <a:ln w="0">
            <a:noFill/>
          </a:ln>
        </p:spPr>
      </p:pic>
      <p:sp>
        <p:nvSpPr>
          <p:cNvPr id="335" name="TextBox 25"/>
          <p:cNvSpPr/>
          <p:nvPr/>
        </p:nvSpPr>
        <p:spPr>
          <a:xfrm>
            <a:off x="223200" y="3108600"/>
            <a:ext cx="9140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200" b="0" strike="noStrike" spc="-1">
                <a:solidFill>
                  <a:srgbClr val="000000"/>
                </a:solidFill>
                <a:latin typeface="Calibri"/>
              </a:rPr>
              <a:t>Slice A</a:t>
            </a:r>
            <a:endParaRPr lang="en-US" sz="1200" b="0" strike="noStrike" spc="-1">
              <a:latin typeface="Arial"/>
            </a:endParaRPr>
          </a:p>
        </p:txBody>
      </p:sp>
      <p:sp>
        <p:nvSpPr>
          <p:cNvPr id="336" name="TextBox 26"/>
          <p:cNvSpPr/>
          <p:nvPr/>
        </p:nvSpPr>
        <p:spPr>
          <a:xfrm>
            <a:off x="1695240" y="3108600"/>
            <a:ext cx="9140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200" b="0" strike="noStrike" spc="-1">
                <a:solidFill>
                  <a:srgbClr val="000000"/>
                </a:solidFill>
                <a:latin typeface="Calibri"/>
              </a:rPr>
              <a:t>Slice B</a:t>
            </a:r>
            <a:endParaRPr lang="en-US" sz="1200" b="0" strike="noStrike" spc="-1">
              <a:latin typeface="Arial"/>
            </a:endParaRPr>
          </a:p>
        </p:txBody>
      </p:sp>
      <p:sp>
        <p:nvSpPr>
          <p:cNvPr id="337" name="TextBox 29"/>
          <p:cNvSpPr/>
          <p:nvPr/>
        </p:nvSpPr>
        <p:spPr>
          <a:xfrm>
            <a:off x="3097800" y="3101400"/>
            <a:ext cx="9140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200" b="0" strike="noStrike" spc="-1">
                <a:solidFill>
                  <a:srgbClr val="000000"/>
                </a:solidFill>
                <a:latin typeface="Calibri"/>
              </a:rPr>
              <a:t>Slice C</a:t>
            </a:r>
            <a:endParaRPr lang="en-US" sz="1200" b="0" strike="noStrike" spc="-1">
              <a:latin typeface="Arial"/>
            </a:endParaRPr>
          </a:p>
        </p:txBody>
      </p:sp>
      <p:sp>
        <p:nvSpPr>
          <p:cNvPr id="338" name="TextBox 33"/>
          <p:cNvSpPr/>
          <p:nvPr/>
        </p:nvSpPr>
        <p:spPr>
          <a:xfrm>
            <a:off x="5054760" y="3102840"/>
            <a:ext cx="9140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200" b="0" strike="noStrike" spc="-1">
                <a:solidFill>
                  <a:srgbClr val="000000"/>
                </a:solidFill>
                <a:latin typeface="Calibri"/>
              </a:rPr>
              <a:t>Slice A</a:t>
            </a:r>
            <a:endParaRPr lang="en-US" sz="1200" b="0" strike="noStrike" spc="-1">
              <a:latin typeface="Arial"/>
            </a:endParaRPr>
          </a:p>
        </p:txBody>
      </p:sp>
      <p:sp>
        <p:nvSpPr>
          <p:cNvPr id="339" name="TextBox 35"/>
          <p:cNvSpPr/>
          <p:nvPr/>
        </p:nvSpPr>
        <p:spPr>
          <a:xfrm>
            <a:off x="6520320" y="3102840"/>
            <a:ext cx="9140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200" b="0" strike="noStrike" spc="-1">
                <a:solidFill>
                  <a:srgbClr val="000000"/>
                </a:solidFill>
                <a:latin typeface="Calibri"/>
              </a:rPr>
              <a:t>Slice B</a:t>
            </a:r>
            <a:endParaRPr lang="en-US" sz="1200" b="0" strike="noStrike" spc="-1">
              <a:latin typeface="Arial"/>
            </a:endParaRPr>
          </a:p>
        </p:txBody>
      </p:sp>
      <p:sp>
        <p:nvSpPr>
          <p:cNvPr id="340" name="TextBox 37"/>
          <p:cNvSpPr/>
          <p:nvPr/>
        </p:nvSpPr>
        <p:spPr>
          <a:xfrm>
            <a:off x="7954560" y="3102120"/>
            <a:ext cx="91404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200" b="0" strike="noStrike" spc="-1">
                <a:solidFill>
                  <a:srgbClr val="000000"/>
                </a:solidFill>
                <a:latin typeface="Calibri"/>
              </a:rPr>
              <a:t>Slice C</a:t>
            </a:r>
            <a:endParaRPr lang="en-US" sz="1200" b="0" strike="noStrike" spc="-1">
              <a:latin typeface="Arial"/>
            </a:endParaRPr>
          </a:p>
        </p:txBody>
      </p:sp>
      <p:sp>
        <p:nvSpPr>
          <p:cNvPr id="341" name="TextBox 39"/>
          <p:cNvSpPr/>
          <p:nvPr/>
        </p:nvSpPr>
        <p:spPr>
          <a:xfrm>
            <a:off x="1657440" y="2834640"/>
            <a:ext cx="91404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600" b="0" strike="noStrike" spc="-1">
                <a:solidFill>
                  <a:srgbClr val="000000"/>
                </a:solidFill>
                <a:latin typeface="Calibri"/>
              </a:rPr>
              <a:t>REAL</a:t>
            </a:r>
            <a:endParaRPr lang="en-US" sz="1600" b="0" strike="noStrike" spc="-1">
              <a:latin typeface="Arial"/>
            </a:endParaRPr>
          </a:p>
        </p:txBody>
      </p:sp>
      <p:sp>
        <p:nvSpPr>
          <p:cNvPr id="342" name="TextBox 41"/>
          <p:cNvSpPr/>
          <p:nvPr/>
        </p:nvSpPr>
        <p:spPr>
          <a:xfrm>
            <a:off x="6230160" y="2834640"/>
            <a:ext cx="1462680" cy="333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600" b="0" strike="noStrike" spc="-1">
                <a:solidFill>
                  <a:srgbClr val="000000"/>
                </a:solidFill>
                <a:latin typeface="Calibri"/>
              </a:rPr>
              <a:t>PREDICTIONS</a:t>
            </a:r>
            <a:endParaRPr lang="en-US" sz="1600" b="0" strike="noStrike" spc="-1">
              <a:latin typeface="Arial"/>
            </a:endParaRPr>
          </a:p>
        </p:txBody>
      </p:sp>
      <p:sp>
        <p:nvSpPr>
          <p:cNvPr id="343" name="Straight Connector 43"/>
          <p:cNvSpPr/>
          <p:nvPr/>
        </p:nvSpPr>
        <p:spPr>
          <a:xfrm>
            <a:off x="111600" y="3133080"/>
            <a:ext cx="4005720" cy="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CA"/>
          </a:p>
        </p:txBody>
      </p:sp>
      <p:sp>
        <p:nvSpPr>
          <p:cNvPr id="344" name="Straight Connector 44"/>
          <p:cNvSpPr/>
          <p:nvPr/>
        </p:nvSpPr>
        <p:spPr>
          <a:xfrm>
            <a:off x="4968000" y="3133080"/>
            <a:ext cx="4005720" cy="360"/>
          </a:xfrm>
          <a:prstGeom prst="line">
            <a:avLst/>
          </a:prstGeom>
          <a:ln>
            <a:solidFill>
              <a:srgbClr val="000000"/>
            </a:solidFill>
          </a:ln>
        </p:spPr>
        <p:style>
          <a:lnRef idx="1">
            <a:schemeClr val="dk1"/>
          </a:lnRef>
          <a:fillRef idx="0">
            <a:schemeClr val="dk1"/>
          </a:fillRef>
          <a:effectRef idx="0">
            <a:schemeClr val="dk1"/>
          </a:effectRef>
          <a:fontRef idx="minor"/>
        </p:style>
        <p:txBody>
          <a:bodyPr/>
          <a:lstStyle/>
          <a:p>
            <a:endParaRPr lang="en-CA"/>
          </a:p>
        </p:txBody>
      </p:sp>
      <p:sp>
        <p:nvSpPr>
          <p:cNvPr id="345" name="TextBox 13"/>
          <p:cNvSpPr/>
          <p:nvPr/>
        </p:nvSpPr>
        <p:spPr>
          <a:xfrm>
            <a:off x="292680" y="1202040"/>
            <a:ext cx="855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Implement a Multi-Scale Pyramid V-shaped 3D Fully Convolutional Network (FCN) architecture enabling the automated segmentation of multiple organs from CT image.</a:t>
            </a:r>
            <a:r>
              <a:rPr lang="en-US" sz="1600" b="0" i="1" strike="noStrike" spc="-1">
                <a:solidFill>
                  <a:srgbClr val="000000"/>
                </a:solidFill>
                <a:latin typeface="Segoe UI"/>
              </a:rPr>
              <a:t> </a:t>
            </a:r>
            <a:endParaRPr lang="en-US" sz="1600" b="0" strike="noStrike" spc="-1">
              <a:latin typeface="Arial"/>
            </a:endParaRPr>
          </a:p>
        </p:txBody>
      </p:sp>
      <p:sp>
        <p:nvSpPr>
          <p:cNvPr id="346" name="TextBox 30"/>
          <p:cNvSpPr/>
          <p:nvPr/>
        </p:nvSpPr>
        <p:spPr>
          <a:xfrm>
            <a:off x="537120" y="2418120"/>
            <a:ext cx="8314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REVIEW</a:t>
            </a:r>
            <a:endParaRPr lang="en-US" sz="18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Box 9"/>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A</a:t>
            </a:r>
            <a:r>
              <a:rPr lang="en-US" sz="1800" b="0" strike="noStrike" spc="449">
                <a:solidFill>
                  <a:srgbClr val="000000"/>
                </a:solidFill>
                <a:latin typeface="Segoe UI"/>
              </a:rPr>
              <a:t>UTOMATED</a:t>
            </a:r>
            <a:r>
              <a:rPr lang="en-US" sz="2400" b="0" strike="noStrike" spc="449">
                <a:solidFill>
                  <a:srgbClr val="000000"/>
                </a:solidFill>
                <a:latin typeface="Segoe UI"/>
              </a:rPr>
              <a:t> S</a:t>
            </a:r>
            <a:r>
              <a:rPr lang="en-US" sz="1800" b="0" strike="noStrike" spc="449">
                <a:solidFill>
                  <a:srgbClr val="000000"/>
                </a:solidFill>
                <a:latin typeface="Segoe UI"/>
              </a:rPr>
              <a:t>EGMENTATION OF</a:t>
            </a:r>
            <a:r>
              <a:rPr lang="en-US" sz="2400" b="0" strike="noStrike" spc="449">
                <a:solidFill>
                  <a:srgbClr val="000000"/>
                </a:solidFill>
                <a:latin typeface="Segoe UI"/>
              </a:rPr>
              <a:t> S</a:t>
            </a:r>
            <a:r>
              <a:rPr lang="en-US" sz="1800" b="0" strike="noStrike" spc="449">
                <a:solidFill>
                  <a:srgbClr val="000000"/>
                </a:solidFill>
                <a:latin typeface="Segoe UI"/>
              </a:rPr>
              <a:t>PINAL</a:t>
            </a:r>
            <a:r>
              <a:rPr lang="en-US" sz="2400" b="0" strike="noStrike" spc="449">
                <a:solidFill>
                  <a:srgbClr val="000000"/>
                </a:solidFill>
                <a:latin typeface="Segoe UI"/>
              </a:rPr>
              <a:t> M</a:t>
            </a:r>
            <a:r>
              <a:rPr lang="en-US" sz="1800" b="0" strike="noStrike" spc="449">
                <a:solidFill>
                  <a:srgbClr val="000000"/>
                </a:solidFill>
                <a:latin typeface="Segoe UI"/>
              </a:rPr>
              <a:t>USCLES FROM </a:t>
            </a:r>
            <a:r>
              <a:rPr lang="en-US" sz="2400" b="0" strike="noStrike" spc="449">
                <a:solidFill>
                  <a:srgbClr val="000000"/>
                </a:solidFill>
                <a:latin typeface="Segoe UI"/>
              </a:rPr>
              <a:t>U</a:t>
            </a:r>
            <a:r>
              <a:rPr lang="en-US" sz="1800" b="0" strike="noStrike" spc="449">
                <a:solidFill>
                  <a:srgbClr val="000000"/>
                </a:solidFill>
                <a:latin typeface="Segoe UI"/>
              </a:rPr>
              <a:t>PRIGHT </a:t>
            </a:r>
            <a:r>
              <a:rPr lang="en-US" sz="2400" b="0" strike="noStrike" spc="449">
                <a:solidFill>
                  <a:srgbClr val="000000"/>
                </a:solidFill>
                <a:latin typeface="Segoe UI"/>
              </a:rPr>
              <a:t>O</a:t>
            </a:r>
            <a:r>
              <a:rPr lang="en-US" sz="1800" b="0" strike="noStrike" spc="449">
                <a:solidFill>
                  <a:srgbClr val="000000"/>
                </a:solidFill>
                <a:latin typeface="Segoe UI"/>
              </a:rPr>
              <a:t>PEN</a:t>
            </a:r>
            <a:r>
              <a:rPr lang="en-US" sz="2400" b="0" strike="noStrike" spc="449">
                <a:solidFill>
                  <a:srgbClr val="000000"/>
                </a:solidFill>
                <a:latin typeface="Segoe UI"/>
              </a:rPr>
              <a:t> MRI</a:t>
            </a:r>
            <a:endParaRPr lang="en-US" sz="2400" b="0" strike="noStrike" spc="-1">
              <a:latin typeface="Arial"/>
            </a:endParaRPr>
          </a:p>
        </p:txBody>
      </p:sp>
      <p:sp>
        <p:nvSpPr>
          <p:cNvPr id="348"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49" name="Rectangle 1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50"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2022</a:t>
            </a:r>
            <a:endParaRPr lang="en-US" sz="1000" b="0" strike="noStrike" spc="-1">
              <a:latin typeface="Arial"/>
            </a:endParaRPr>
          </a:p>
        </p:txBody>
      </p:sp>
      <p:sp>
        <p:nvSpPr>
          <p:cNvPr id="351"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52" name="Rectangle 27"/>
          <p:cNvSpPr/>
          <p:nvPr/>
        </p:nvSpPr>
        <p:spPr>
          <a:xfrm>
            <a:off x="537120" y="24181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53" name="TextBox 13"/>
          <p:cNvSpPr/>
          <p:nvPr/>
        </p:nvSpPr>
        <p:spPr>
          <a:xfrm>
            <a:off x="292680" y="1202040"/>
            <a:ext cx="855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Implement a Multi-Scale Pyramid 2D Convolutional Neural Network architecture enabling the automated segmentation of spinal muscles from Upright Open MR image.</a:t>
            </a:r>
            <a:r>
              <a:rPr lang="en-US" sz="1600" b="0" i="1" strike="noStrike" spc="-1">
                <a:solidFill>
                  <a:srgbClr val="000000"/>
                </a:solidFill>
                <a:latin typeface="Segoe UI"/>
              </a:rPr>
              <a:t> </a:t>
            </a:r>
            <a:endParaRPr lang="en-US" sz="1600" b="0" strike="noStrike" spc="-1">
              <a:latin typeface="Arial"/>
            </a:endParaRPr>
          </a:p>
        </p:txBody>
      </p:sp>
      <p:sp>
        <p:nvSpPr>
          <p:cNvPr id="354" name="TextBox 30"/>
          <p:cNvSpPr/>
          <p:nvPr/>
        </p:nvSpPr>
        <p:spPr>
          <a:xfrm>
            <a:off x="537120" y="2418120"/>
            <a:ext cx="8314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REVIEW</a:t>
            </a:r>
            <a:endParaRPr lang="en-US" sz="1800" b="0" strike="noStrike" spc="-1">
              <a:latin typeface="Arial"/>
            </a:endParaRPr>
          </a:p>
        </p:txBody>
      </p:sp>
      <p:pic>
        <p:nvPicPr>
          <p:cNvPr id="355" name="Picture 23"/>
          <p:cNvPicPr/>
          <p:nvPr/>
        </p:nvPicPr>
        <p:blipFill>
          <a:blip r:embed="rId2"/>
          <a:stretch/>
        </p:blipFill>
        <p:spPr>
          <a:xfrm>
            <a:off x="42480" y="2839320"/>
            <a:ext cx="9136800" cy="183024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Box 9"/>
          <p:cNvSpPr/>
          <p:nvPr/>
        </p:nvSpPr>
        <p:spPr>
          <a:xfrm>
            <a:off x="1226520" y="0"/>
            <a:ext cx="791712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M</a:t>
            </a:r>
            <a:r>
              <a:rPr lang="en-US" sz="1800" b="0" strike="noStrike" spc="449">
                <a:solidFill>
                  <a:srgbClr val="000000"/>
                </a:solidFill>
                <a:latin typeface="Segoe UI"/>
              </a:rPr>
              <a:t>EDICAL</a:t>
            </a:r>
            <a:r>
              <a:rPr lang="en-US" sz="2400" b="0" strike="noStrike" spc="449">
                <a:solidFill>
                  <a:srgbClr val="000000"/>
                </a:solidFill>
                <a:latin typeface="Segoe UI"/>
              </a:rPr>
              <a:t> I</a:t>
            </a:r>
            <a:r>
              <a:rPr lang="en-US" sz="1800" b="0" strike="noStrike" spc="449">
                <a:solidFill>
                  <a:srgbClr val="000000"/>
                </a:solidFill>
                <a:latin typeface="Segoe UI"/>
              </a:rPr>
              <a:t>MAGING </a:t>
            </a:r>
            <a:r>
              <a:rPr lang="en-US" sz="2400" b="0" strike="noStrike" spc="449">
                <a:solidFill>
                  <a:srgbClr val="000000"/>
                </a:solidFill>
                <a:latin typeface="Segoe UI"/>
              </a:rPr>
              <a:t>R</a:t>
            </a:r>
            <a:r>
              <a:rPr lang="en-US" sz="1800" b="0" strike="noStrike" spc="449">
                <a:solidFill>
                  <a:srgbClr val="000000"/>
                </a:solidFill>
                <a:latin typeface="Segoe UI"/>
              </a:rPr>
              <a:t>ESOLUTION</a:t>
            </a:r>
            <a:r>
              <a:rPr lang="en-US" sz="2400" b="0" strike="noStrike" spc="449">
                <a:solidFill>
                  <a:srgbClr val="000000"/>
                </a:solidFill>
                <a:latin typeface="Segoe UI"/>
              </a:rPr>
              <a:t> E</a:t>
            </a:r>
            <a:r>
              <a:rPr lang="en-US" sz="1800" b="0" strike="noStrike" spc="449">
                <a:solidFill>
                  <a:srgbClr val="000000"/>
                </a:solidFill>
                <a:latin typeface="Segoe UI"/>
              </a:rPr>
              <a:t>NHANCEMENT USING </a:t>
            </a:r>
            <a:r>
              <a:rPr lang="en-US" sz="2400" b="0" strike="noStrike" spc="449">
                <a:solidFill>
                  <a:srgbClr val="000000"/>
                </a:solidFill>
                <a:latin typeface="Segoe UI"/>
              </a:rPr>
              <a:t>S</a:t>
            </a:r>
            <a:r>
              <a:rPr lang="en-US" sz="1800" b="0" strike="noStrike" spc="449">
                <a:solidFill>
                  <a:srgbClr val="000000"/>
                </a:solidFill>
                <a:latin typeface="Segoe UI"/>
              </a:rPr>
              <a:t>UPER </a:t>
            </a:r>
            <a:r>
              <a:rPr lang="en-US" sz="2400" b="0" strike="noStrike" spc="449">
                <a:solidFill>
                  <a:srgbClr val="000000"/>
                </a:solidFill>
                <a:latin typeface="Segoe UI"/>
              </a:rPr>
              <a:t>R</a:t>
            </a:r>
            <a:r>
              <a:rPr lang="en-US" sz="1800" b="0" strike="noStrike" spc="449">
                <a:solidFill>
                  <a:srgbClr val="000000"/>
                </a:solidFill>
                <a:latin typeface="Segoe UI"/>
              </a:rPr>
              <a:t>ESOLUTION</a:t>
            </a:r>
            <a:r>
              <a:rPr lang="en-US" sz="2400" b="0" strike="noStrike" spc="449">
                <a:solidFill>
                  <a:srgbClr val="000000"/>
                </a:solidFill>
                <a:latin typeface="Segoe UI"/>
              </a:rPr>
              <a:t> N</a:t>
            </a:r>
            <a:r>
              <a:rPr lang="en-US" sz="1800" b="0" strike="noStrike" spc="449">
                <a:solidFill>
                  <a:srgbClr val="000000"/>
                </a:solidFill>
                <a:latin typeface="Segoe UI"/>
              </a:rPr>
              <a:t>EURAL </a:t>
            </a:r>
            <a:r>
              <a:rPr lang="en-US" sz="2400" b="0" strike="noStrike" spc="449">
                <a:solidFill>
                  <a:srgbClr val="000000"/>
                </a:solidFill>
                <a:latin typeface="Segoe UI"/>
              </a:rPr>
              <a:t>N</a:t>
            </a:r>
            <a:r>
              <a:rPr lang="en-US" sz="1800" b="0" strike="noStrike" spc="449">
                <a:solidFill>
                  <a:srgbClr val="000000"/>
                </a:solidFill>
                <a:latin typeface="Segoe UI"/>
              </a:rPr>
              <a:t>ETWORK</a:t>
            </a:r>
            <a:endParaRPr lang="en-US" sz="1800" b="0" strike="noStrike" spc="-1">
              <a:latin typeface="Arial"/>
            </a:endParaRPr>
          </a:p>
        </p:txBody>
      </p:sp>
      <p:sp>
        <p:nvSpPr>
          <p:cNvPr id="357"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58" name="Rectangle 1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59"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2021</a:t>
            </a:r>
            <a:endParaRPr lang="en-US" sz="1000" b="0" strike="noStrike" spc="-1">
              <a:latin typeface="Arial"/>
            </a:endParaRPr>
          </a:p>
        </p:txBody>
      </p:sp>
      <p:sp>
        <p:nvSpPr>
          <p:cNvPr id="360"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61" name="Rectangle 27"/>
          <p:cNvSpPr/>
          <p:nvPr/>
        </p:nvSpPr>
        <p:spPr>
          <a:xfrm>
            <a:off x="537120" y="24181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62" name="TextBox 13"/>
          <p:cNvSpPr/>
          <p:nvPr/>
        </p:nvSpPr>
        <p:spPr>
          <a:xfrm>
            <a:off x="292680" y="120204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Implement a Super Resolution Neural Network (SRNN) to enhance the resolution of lung computed tomography (CT) images.</a:t>
            </a:r>
            <a:endParaRPr lang="en-US" sz="1600" b="0" strike="noStrike" spc="-1">
              <a:latin typeface="Arial"/>
            </a:endParaRPr>
          </a:p>
        </p:txBody>
      </p:sp>
      <p:sp>
        <p:nvSpPr>
          <p:cNvPr id="363" name="TextBox 30"/>
          <p:cNvSpPr/>
          <p:nvPr/>
        </p:nvSpPr>
        <p:spPr>
          <a:xfrm>
            <a:off x="537120" y="2418120"/>
            <a:ext cx="8314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REVIEW</a:t>
            </a:r>
            <a:endParaRPr lang="en-US" sz="1800" b="0" strike="noStrike" spc="-1">
              <a:latin typeface="Arial"/>
            </a:endParaRPr>
          </a:p>
        </p:txBody>
      </p:sp>
      <p:pic>
        <p:nvPicPr>
          <p:cNvPr id="364" name="Picture 1"/>
          <p:cNvPicPr/>
          <p:nvPr/>
        </p:nvPicPr>
        <p:blipFill>
          <a:blip r:embed="rId2"/>
          <a:stretch/>
        </p:blipFill>
        <p:spPr>
          <a:xfrm>
            <a:off x="1912320" y="2210400"/>
            <a:ext cx="5319000" cy="257220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xtBox 9"/>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a:solidFill>
                  <a:srgbClr val="000000"/>
                </a:solidFill>
                <a:latin typeface="Segoe UI"/>
              </a:rPr>
              <a:t>A</a:t>
            </a:r>
            <a:r>
              <a:rPr lang="en-US" sz="1800" b="0" strike="noStrike" spc="449">
                <a:solidFill>
                  <a:srgbClr val="000000"/>
                </a:solidFill>
                <a:latin typeface="Segoe UI"/>
              </a:rPr>
              <a:t>UTOMATED </a:t>
            </a:r>
            <a:r>
              <a:rPr lang="en-US" sz="2400" b="0" strike="noStrike" spc="449">
                <a:solidFill>
                  <a:srgbClr val="000000"/>
                </a:solidFill>
                <a:latin typeface="Segoe UI"/>
              </a:rPr>
              <a:t>L</a:t>
            </a:r>
            <a:r>
              <a:rPr lang="en-US" sz="1800" b="0" strike="noStrike" spc="449">
                <a:solidFill>
                  <a:srgbClr val="000000"/>
                </a:solidFill>
                <a:latin typeface="Segoe UI"/>
              </a:rPr>
              <a:t>ANDMARK </a:t>
            </a:r>
            <a:r>
              <a:rPr lang="en-US" sz="2400" b="0" strike="noStrike" spc="449">
                <a:solidFill>
                  <a:srgbClr val="000000"/>
                </a:solidFill>
                <a:latin typeface="Segoe UI"/>
              </a:rPr>
              <a:t>D</a:t>
            </a:r>
            <a:r>
              <a:rPr lang="en-US" sz="1800" b="0" strike="noStrike" spc="449">
                <a:solidFill>
                  <a:srgbClr val="000000"/>
                </a:solidFill>
                <a:latin typeface="Segoe UI"/>
              </a:rPr>
              <a:t>ETECTION USING </a:t>
            </a:r>
            <a:r>
              <a:rPr lang="en-US" sz="2400" b="0" strike="noStrike" spc="449">
                <a:solidFill>
                  <a:srgbClr val="000000"/>
                </a:solidFill>
                <a:latin typeface="Segoe UI"/>
              </a:rPr>
              <a:t>C</a:t>
            </a:r>
            <a:r>
              <a:rPr lang="en-US" sz="1600" b="0" strike="noStrike" spc="449">
                <a:solidFill>
                  <a:srgbClr val="000000"/>
                </a:solidFill>
                <a:latin typeface="Segoe UI"/>
              </a:rPr>
              <a:t>ONVOLUTIONAL </a:t>
            </a:r>
            <a:r>
              <a:rPr lang="en-US" sz="2400" b="0" strike="noStrike" spc="449">
                <a:solidFill>
                  <a:srgbClr val="000000"/>
                </a:solidFill>
                <a:latin typeface="Segoe UI"/>
              </a:rPr>
              <a:t>N</a:t>
            </a:r>
            <a:r>
              <a:rPr lang="en-US" sz="1800" b="0" strike="noStrike" spc="449">
                <a:solidFill>
                  <a:srgbClr val="000000"/>
                </a:solidFill>
                <a:latin typeface="Segoe UI"/>
              </a:rPr>
              <a:t>EURAL </a:t>
            </a:r>
            <a:r>
              <a:rPr lang="en-US" sz="2400" b="0" strike="noStrike" spc="449">
                <a:solidFill>
                  <a:srgbClr val="000000"/>
                </a:solidFill>
                <a:latin typeface="Segoe UI"/>
              </a:rPr>
              <a:t>N</a:t>
            </a:r>
            <a:r>
              <a:rPr lang="en-US" sz="1800" b="0" strike="noStrike" spc="449">
                <a:solidFill>
                  <a:srgbClr val="000000"/>
                </a:solidFill>
                <a:latin typeface="Segoe UI"/>
              </a:rPr>
              <a:t>ETWORK</a:t>
            </a:r>
            <a:endParaRPr lang="en-US" sz="1800" b="0" strike="noStrike" spc="-1">
              <a:latin typeface="Arial"/>
            </a:endParaRPr>
          </a:p>
        </p:txBody>
      </p:sp>
      <p:sp>
        <p:nvSpPr>
          <p:cNvPr id="366"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67" name="Rectangle 1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68"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2023</a:t>
            </a:r>
            <a:endParaRPr lang="en-US" sz="1000" b="0" strike="noStrike" spc="-1">
              <a:latin typeface="Arial"/>
            </a:endParaRPr>
          </a:p>
        </p:txBody>
      </p:sp>
      <p:sp>
        <p:nvSpPr>
          <p:cNvPr id="369"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70" name="Rectangle 27"/>
          <p:cNvSpPr/>
          <p:nvPr/>
        </p:nvSpPr>
        <p:spPr>
          <a:xfrm>
            <a:off x="537120" y="24181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71" name="TextBox 13"/>
          <p:cNvSpPr/>
          <p:nvPr/>
        </p:nvSpPr>
        <p:spPr>
          <a:xfrm>
            <a:off x="292680" y="120204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O</a:t>
            </a:r>
            <a:r>
              <a:rPr lang="en-CA" sz="1800" b="0" strike="noStrike" spc="-1">
                <a:solidFill>
                  <a:srgbClr val="000000"/>
                </a:solidFill>
                <a:latin typeface="Segoe UI"/>
              </a:rPr>
              <a:t>BJECTIVE</a:t>
            </a:r>
            <a:endParaRPr lang="en-US" sz="1800" b="0" strike="noStrike" spc="-1">
              <a:latin typeface="Arial"/>
            </a:endParaRPr>
          </a:p>
          <a:p>
            <a:pPr>
              <a:lnSpc>
                <a:spcPct val="100000"/>
              </a:lnSpc>
              <a:buNone/>
            </a:pPr>
            <a:r>
              <a:rPr lang="en-US" sz="1600" b="0" strike="noStrike" spc="-1">
                <a:solidFill>
                  <a:srgbClr val="000000"/>
                </a:solidFill>
                <a:latin typeface="Segoe UI"/>
              </a:rPr>
              <a:t>To train a Neural Network to automatically detect the coordinates of anatomical landmarks from medical imaging data.</a:t>
            </a:r>
            <a:endParaRPr lang="en-US" sz="1600" b="0" strike="noStrike" spc="-1">
              <a:latin typeface="Arial"/>
            </a:endParaRPr>
          </a:p>
        </p:txBody>
      </p:sp>
      <p:sp>
        <p:nvSpPr>
          <p:cNvPr id="372" name="TextBox 30"/>
          <p:cNvSpPr/>
          <p:nvPr/>
        </p:nvSpPr>
        <p:spPr>
          <a:xfrm>
            <a:off x="537120" y="2418120"/>
            <a:ext cx="8314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REVIEW</a:t>
            </a:r>
            <a:endParaRPr lang="en-US" sz="1800" b="0" strike="noStrike" spc="-1">
              <a:latin typeface="Arial"/>
            </a:endParaRPr>
          </a:p>
        </p:txBody>
      </p:sp>
      <p:pic>
        <p:nvPicPr>
          <p:cNvPr id="373" name="Picture 2"/>
          <p:cNvPicPr/>
          <p:nvPr/>
        </p:nvPicPr>
        <p:blipFill>
          <a:blip r:embed="rId2"/>
          <a:stretch/>
        </p:blipFill>
        <p:spPr>
          <a:xfrm>
            <a:off x="2130480" y="2276280"/>
            <a:ext cx="6720480" cy="250128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Rectangle: Rounded Corners 12"/>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67" name="Rectangle 1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68"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2023</a:t>
            </a:r>
            <a:endParaRPr lang="en-US" sz="1000" b="0" strike="noStrike" spc="-1">
              <a:latin typeface="Arial"/>
            </a:endParaRPr>
          </a:p>
        </p:txBody>
      </p:sp>
      <p:sp>
        <p:nvSpPr>
          <p:cNvPr id="369"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70" name="Rectangle 27"/>
          <p:cNvSpPr/>
          <p:nvPr/>
        </p:nvSpPr>
        <p:spPr>
          <a:xfrm>
            <a:off x="537120" y="24181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72" name="TextBox 30"/>
          <p:cNvSpPr/>
          <p:nvPr/>
        </p:nvSpPr>
        <p:spPr>
          <a:xfrm>
            <a:off x="537120" y="2418120"/>
            <a:ext cx="8314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REVIEW</a:t>
            </a:r>
            <a:endParaRPr lang="en-US" sz="1800" b="0" strike="noStrike" spc="-1">
              <a:latin typeface="Arial"/>
            </a:endParaRPr>
          </a:p>
        </p:txBody>
      </p:sp>
      <p:sp>
        <p:nvSpPr>
          <p:cNvPr id="2" name="TextBox 3">
            <a:extLst>
              <a:ext uri="{FF2B5EF4-FFF2-40B4-BE49-F238E27FC236}">
                <a16:creationId xmlns:a16="http://schemas.microsoft.com/office/drawing/2014/main" id="{FCB38780-96E8-C7BF-1A46-04A2C2F4C5AB}"/>
              </a:ext>
            </a:extLst>
          </p:cNvPr>
          <p:cNvSpPr/>
          <p:nvPr/>
        </p:nvSpPr>
        <p:spPr>
          <a:xfrm>
            <a:off x="1226520" y="0"/>
            <a:ext cx="7917120" cy="82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dirty="0">
                <a:solidFill>
                  <a:srgbClr val="000000"/>
                </a:solidFill>
                <a:latin typeface="Segoe UI"/>
              </a:rPr>
              <a:t>R</a:t>
            </a:r>
            <a:r>
              <a:rPr lang="en-US" sz="1800" b="0" strike="noStrike" spc="449" dirty="0">
                <a:solidFill>
                  <a:srgbClr val="000000"/>
                </a:solidFill>
                <a:latin typeface="Segoe UI"/>
              </a:rPr>
              <a:t>UNNING THE </a:t>
            </a:r>
            <a:r>
              <a:rPr lang="en-US" sz="2400" b="0" strike="noStrike" spc="449" dirty="0">
                <a:solidFill>
                  <a:srgbClr val="000000"/>
                </a:solidFill>
                <a:latin typeface="Segoe UI"/>
              </a:rPr>
              <a:t>L</a:t>
            </a:r>
            <a:r>
              <a:rPr lang="en-US" sz="1800" b="0" strike="noStrike" spc="449" dirty="0">
                <a:solidFill>
                  <a:srgbClr val="000000"/>
                </a:solidFill>
                <a:latin typeface="Segoe UI"/>
              </a:rPr>
              <a:t>LAMA </a:t>
            </a:r>
            <a:r>
              <a:rPr lang="en-US" sz="2400" b="0" strike="noStrike" spc="449" dirty="0">
                <a:solidFill>
                  <a:srgbClr val="000000"/>
                </a:solidFill>
                <a:latin typeface="Segoe UI"/>
              </a:rPr>
              <a:t>2 L</a:t>
            </a:r>
            <a:r>
              <a:rPr lang="en-US" sz="1800" b="0" strike="noStrike" spc="449" dirty="0">
                <a:solidFill>
                  <a:srgbClr val="000000"/>
                </a:solidFill>
                <a:latin typeface="Segoe UI"/>
              </a:rPr>
              <a:t>ARGE </a:t>
            </a:r>
            <a:r>
              <a:rPr lang="en-US" sz="2400" b="0" strike="noStrike" spc="449" dirty="0">
                <a:solidFill>
                  <a:srgbClr val="000000"/>
                </a:solidFill>
                <a:latin typeface="Segoe UI"/>
              </a:rPr>
              <a:t>L</a:t>
            </a:r>
            <a:r>
              <a:rPr lang="en-US" sz="1800" b="0" strike="noStrike" spc="449" dirty="0">
                <a:solidFill>
                  <a:srgbClr val="000000"/>
                </a:solidFill>
                <a:latin typeface="Segoe UI"/>
              </a:rPr>
              <a:t>ANGUAGE </a:t>
            </a:r>
            <a:r>
              <a:rPr lang="en-US" sz="2400" b="0" strike="noStrike" spc="449" dirty="0">
                <a:solidFill>
                  <a:srgbClr val="000000"/>
                </a:solidFill>
                <a:latin typeface="Segoe UI"/>
              </a:rPr>
              <a:t>M</a:t>
            </a:r>
            <a:r>
              <a:rPr lang="en-US" sz="1800" b="0" strike="noStrike" spc="449" dirty="0">
                <a:solidFill>
                  <a:srgbClr val="000000"/>
                </a:solidFill>
                <a:latin typeface="Segoe UI"/>
              </a:rPr>
              <a:t>ODEL </a:t>
            </a:r>
            <a:r>
              <a:rPr lang="en-US" sz="2400" b="0" strike="noStrike" spc="449" dirty="0">
                <a:solidFill>
                  <a:srgbClr val="000000"/>
                </a:solidFill>
                <a:latin typeface="Segoe UI"/>
              </a:rPr>
              <a:t>L</a:t>
            </a:r>
            <a:r>
              <a:rPr lang="en-US" sz="1800" b="0" strike="noStrike" spc="449" dirty="0">
                <a:solidFill>
                  <a:srgbClr val="000000"/>
                </a:solidFill>
                <a:latin typeface="Segoe UI"/>
              </a:rPr>
              <a:t>OCALLY IN </a:t>
            </a:r>
            <a:r>
              <a:rPr lang="en-US" sz="2400" b="0" strike="noStrike" spc="449" dirty="0">
                <a:solidFill>
                  <a:srgbClr val="000000"/>
                </a:solidFill>
                <a:latin typeface="Segoe UI"/>
              </a:rPr>
              <a:t>J</a:t>
            </a:r>
            <a:r>
              <a:rPr lang="en-US" b="0" strike="noStrike" spc="449" dirty="0">
                <a:solidFill>
                  <a:srgbClr val="000000"/>
                </a:solidFill>
                <a:latin typeface="Segoe UI"/>
              </a:rPr>
              <a:t>UPYTER</a:t>
            </a:r>
            <a:r>
              <a:rPr lang="en-US" sz="1600" b="0" strike="noStrike" spc="449" dirty="0">
                <a:solidFill>
                  <a:srgbClr val="000000"/>
                </a:solidFill>
                <a:latin typeface="Segoe UI"/>
              </a:rPr>
              <a:t> </a:t>
            </a:r>
            <a:r>
              <a:rPr lang="en-US" sz="2400" b="0" strike="noStrike" spc="449" dirty="0">
                <a:solidFill>
                  <a:srgbClr val="000000"/>
                </a:solidFill>
                <a:latin typeface="Segoe UI"/>
              </a:rPr>
              <a:t>N</a:t>
            </a:r>
            <a:r>
              <a:rPr lang="en-US" sz="1800" b="0" strike="noStrike" spc="449" dirty="0">
                <a:solidFill>
                  <a:srgbClr val="000000"/>
                </a:solidFill>
                <a:latin typeface="Segoe UI"/>
              </a:rPr>
              <a:t>OTEBOOK</a:t>
            </a:r>
            <a:endParaRPr lang="en-US" sz="1800" b="0" strike="noStrike" spc="-1" dirty="0">
              <a:latin typeface="Arial"/>
            </a:endParaRPr>
          </a:p>
        </p:txBody>
      </p:sp>
      <p:sp>
        <p:nvSpPr>
          <p:cNvPr id="3" name="TextBox 4">
            <a:extLst>
              <a:ext uri="{FF2B5EF4-FFF2-40B4-BE49-F238E27FC236}">
                <a16:creationId xmlns:a16="http://schemas.microsoft.com/office/drawing/2014/main" id="{FAEDDEB6-AB3B-BEE5-9A92-EA25AAB72BD8}"/>
              </a:ext>
            </a:extLst>
          </p:cNvPr>
          <p:cNvSpPr/>
          <p:nvPr/>
        </p:nvSpPr>
        <p:spPr>
          <a:xfrm>
            <a:off x="292680" y="120204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dirty="0">
                <a:solidFill>
                  <a:srgbClr val="000000"/>
                </a:solidFill>
                <a:latin typeface="Segoe UI"/>
              </a:rPr>
              <a:t>O</a:t>
            </a:r>
            <a:r>
              <a:rPr lang="en-CA" sz="1800" b="0" strike="noStrike" spc="-1" dirty="0">
                <a:solidFill>
                  <a:srgbClr val="000000"/>
                </a:solidFill>
                <a:latin typeface="Segoe UI"/>
              </a:rPr>
              <a:t>BJECTIVE</a:t>
            </a:r>
            <a:endParaRPr lang="en-US" sz="1800" b="0" strike="noStrike" spc="-1" dirty="0">
              <a:latin typeface="Arial"/>
            </a:endParaRPr>
          </a:p>
          <a:p>
            <a:pPr>
              <a:lnSpc>
                <a:spcPct val="100000"/>
              </a:lnSpc>
              <a:buNone/>
            </a:pPr>
            <a:r>
              <a:rPr lang="en-US" sz="1600" b="0" strike="noStrike" spc="-1" dirty="0">
                <a:solidFill>
                  <a:srgbClr val="000000"/>
                </a:solidFill>
                <a:latin typeface="Segoe UI"/>
              </a:rPr>
              <a:t>To harness the power of the Llama-2 large language model for text generation tasks from your local computer using </a:t>
            </a:r>
            <a:r>
              <a:rPr lang="en-US" sz="1600" b="0" strike="noStrike" spc="-1" dirty="0" err="1">
                <a:solidFill>
                  <a:srgbClr val="000000"/>
                </a:solidFill>
                <a:latin typeface="Segoe UI"/>
              </a:rPr>
              <a:t>Jupyter</a:t>
            </a:r>
            <a:r>
              <a:rPr lang="en-US" sz="1600" b="0" strike="noStrike" spc="-1" dirty="0">
                <a:solidFill>
                  <a:srgbClr val="000000"/>
                </a:solidFill>
                <a:latin typeface="Segoe UI"/>
              </a:rPr>
              <a:t> Notebook.</a:t>
            </a:r>
            <a:endParaRPr lang="en-US" sz="1600" b="0" strike="noStrike" spc="-1" dirty="0">
              <a:latin typeface="Arial"/>
            </a:endParaRPr>
          </a:p>
        </p:txBody>
      </p:sp>
      <p:pic>
        <p:nvPicPr>
          <p:cNvPr id="7" name="Picture 6">
            <a:extLst>
              <a:ext uri="{FF2B5EF4-FFF2-40B4-BE49-F238E27FC236}">
                <a16:creationId xmlns:a16="http://schemas.microsoft.com/office/drawing/2014/main" id="{03CED4C5-94EC-1511-F7DC-D5E4552D06E8}"/>
              </a:ext>
            </a:extLst>
          </p:cNvPr>
          <p:cNvPicPr>
            <a:picLocks noChangeAspect="1"/>
          </p:cNvPicPr>
          <p:nvPr/>
        </p:nvPicPr>
        <p:blipFill>
          <a:blip r:embed="rId2"/>
          <a:stretch>
            <a:fillRect/>
          </a:stretch>
        </p:blipFill>
        <p:spPr>
          <a:xfrm>
            <a:off x="4304193" y="2267662"/>
            <a:ext cx="4747847" cy="2229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DA0DCC8-0F3C-C95C-0E66-C4622B2AFA17}"/>
              </a:ext>
            </a:extLst>
          </p:cNvPr>
          <p:cNvPicPr>
            <a:picLocks noChangeAspect="1"/>
          </p:cNvPicPr>
          <p:nvPr/>
        </p:nvPicPr>
        <p:blipFill>
          <a:blip r:embed="rId3"/>
          <a:stretch>
            <a:fillRect/>
          </a:stretch>
        </p:blipFill>
        <p:spPr>
          <a:xfrm>
            <a:off x="91960" y="2965864"/>
            <a:ext cx="4153260" cy="1531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79241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Box 3"/>
          <p:cNvSpPr/>
          <p:nvPr/>
        </p:nvSpPr>
        <p:spPr>
          <a:xfrm>
            <a:off x="1226520" y="0"/>
            <a:ext cx="7917120" cy="82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2400" b="0" strike="noStrike" spc="449" dirty="0">
                <a:solidFill>
                  <a:srgbClr val="000000"/>
                </a:solidFill>
                <a:latin typeface="Segoe UI"/>
              </a:rPr>
              <a:t>R</a:t>
            </a:r>
            <a:r>
              <a:rPr lang="en-US" sz="1800" b="0" strike="noStrike" spc="449" dirty="0">
                <a:solidFill>
                  <a:srgbClr val="000000"/>
                </a:solidFill>
                <a:latin typeface="Segoe UI"/>
              </a:rPr>
              <a:t>UNNING THE </a:t>
            </a:r>
            <a:r>
              <a:rPr lang="en-US" sz="2400" b="0" strike="noStrike" spc="449" dirty="0">
                <a:solidFill>
                  <a:srgbClr val="000000"/>
                </a:solidFill>
                <a:latin typeface="Segoe UI"/>
              </a:rPr>
              <a:t>L</a:t>
            </a:r>
            <a:r>
              <a:rPr lang="en-US" sz="1800" b="0" strike="noStrike" spc="449" dirty="0">
                <a:solidFill>
                  <a:srgbClr val="000000"/>
                </a:solidFill>
                <a:latin typeface="Segoe UI"/>
              </a:rPr>
              <a:t>LAMA </a:t>
            </a:r>
            <a:r>
              <a:rPr lang="en-US" sz="2400" b="0" strike="noStrike" spc="449" dirty="0">
                <a:solidFill>
                  <a:srgbClr val="000000"/>
                </a:solidFill>
                <a:latin typeface="Segoe UI"/>
              </a:rPr>
              <a:t>2 L</a:t>
            </a:r>
            <a:r>
              <a:rPr lang="en-US" sz="1800" b="0" strike="noStrike" spc="449" dirty="0">
                <a:solidFill>
                  <a:srgbClr val="000000"/>
                </a:solidFill>
                <a:latin typeface="Segoe UI"/>
              </a:rPr>
              <a:t>ARGE </a:t>
            </a:r>
            <a:r>
              <a:rPr lang="en-US" sz="2400" b="0" strike="noStrike" spc="449" dirty="0">
                <a:solidFill>
                  <a:srgbClr val="000000"/>
                </a:solidFill>
                <a:latin typeface="Segoe UI"/>
              </a:rPr>
              <a:t>L</a:t>
            </a:r>
            <a:r>
              <a:rPr lang="en-US" sz="1800" b="0" strike="noStrike" spc="449" dirty="0">
                <a:solidFill>
                  <a:srgbClr val="000000"/>
                </a:solidFill>
                <a:latin typeface="Segoe UI"/>
              </a:rPr>
              <a:t>ANGUAGE </a:t>
            </a:r>
            <a:r>
              <a:rPr lang="en-US" sz="2400" b="0" strike="noStrike" spc="449" dirty="0">
                <a:solidFill>
                  <a:srgbClr val="000000"/>
                </a:solidFill>
                <a:latin typeface="Segoe UI"/>
              </a:rPr>
              <a:t>M</a:t>
            </a:r>
            <a:r>
              <a:rPr lang="en-US" sz="1800" b="0" strike="noStrike" spc="449" dirty="0">
                <a:solidFill>
                  <a:srgbClr val="000000"/>
                </a:solidFill>
                <a:latin typeface="Segoe UI"/>
              </a:rPr>
              <a:t>ODEL </a:t>
            </a:r>
            <a:r>
              <a:rPr lang="en-US" sz="2400" b="0" strike="noStrike" spc="449" dirty="0">
                <a:solidFill>
                  <a:srgbClr val="000000"/>
                </a:solidFill>
                <a:latin typeface="Segoe UI"/>
              </a:rPr>
              <a:t>L</a:t>
            </a:r>
            <a:r>
              <a:rPr lang="en-US" sz="1800" b="0" strike="noStrike" spc="449" dirty="0">
                <a:solidFill>
                  <a:srgbClr val="000000"/>
                </a:solidFill>
                <a:latin typeface="Segoe UI"/>
              </a:rPr>
              <a:t>OCALLY IN </a:t>
            </a:r>
            <a:r>
              <a:rPr lang="en-US" sz="2400" b="0" strike="noStrike" spc="449" dirty="0">
                <a:solidFill>
                  <a:srgbClr val="000000"/>
                </a:solidFill>
                <a:latin typeface="Segoe UI"/>
              </a:rPr>
              <a:t>J</a:t>
            </a:r>
            <a:r>
              <a:rPr lang="en-US" b="0" strike="noStrike" spc="449" dirty="0">
                <a:solidFill>
                  <a:srgbClr val="000000"/>
                </a:solidFill>
                <a:latin typeface="Segoe UI"/>
              </a:rPr>
              <a:t>UPYTER</a:t>
            </a:r>
            <a:r>
              <a:rPr lang="en-US" sz="1600" b="0" strike="noStrike" spc="449" dirty="0">
                <a:solidFill>
                  <a:srgbClr val="000000"/>
                </a:solidFill>
                <a:latin typeface="Segoe UI"/>
              </a:rPr>
              <a:t> </a:t>
            </a:r>
            <a:r>
              <a:rPr lang="en-US" sz="2400" b="0" strike="noStrike" spc="449" dirty="0">
                <a:solidFill>
                  <a:srgbClr val="000000"/>
                </a:solidFill>
                <a:latin typeface="Segoe UI"/>
              </a:rPr>
              <a:t>N</a:t>
            </a:r>
            <a:r>
              <a:rPr lang="en-US" sz="1800" b="0" strike="noStrike" spc="449" dirty="0">
                <a:solidFill>
                  <a:srgbClr val="000000"/>
                </a:solidFill>
                <a:latin typeface="Segoe UI"/>
              </a:rPr>
              <a:t>OTEBOOK</a:t>
            </a:r>
            <a:endParaRPr lang="en-US" sz="1800" b="0" strike="noStrike" spc="-1" dirty="0">
              <a:latin typeface="Arial"/>
            </a:endParaRPr>
          </a:p>
        </p:txBody>
      </p:sp>
      <p:sp>
        <p:nvSpPr>
          <p:cNvPr id="375" name="Rectangle: Rounded Corners 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76" name="Rectangle 4"/>
          <p:cNvSpPr/>
          <p:nvPr/>
        </p:nvSpPr>
        <p:spPr>
          <a:xfrm>
            <a:off x="292680" y="120204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77" name="Rectangle 5"/>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Times New Roman"/>
                <a:ea typeface="Times New Roman"/>
              </a:rPr>
              <a:t>©</a:t>
            </a:r>
            <a:r>
              <a:rPr lang="en-CA" sz="1000" b="0" strike="noStrike" spc="299">
                <a:solidFill>
                  <a:srgbClr val="FFFFFF"/>
                </a:solidFill>
                <a:latin typeface="Calibri"/>
              </a:rPr>
              <a:t> Copyright     DOURTHE TECHNOLOGIES     2023</a:t>
            </a:r>
            <a:endParaRPr lang="en-US" sz="1000" b="0" strike="noStrike" spc="-1">
              <a:latin typeface="Arial"/>
            </a:endParaRPr>
          </a:p>
        </p:txBody>
      </p:sp>
      <p:sp>
        <p:nvSpPr>
          <p:cNvPr id="378" name="Rectangle: Rounded Corners 4"/>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79" name="Rectangle 6"/>
          <p:cNvSpPr/>
          <p:nvPr/>
        </p:nvSpPr>
        <p:spPr>
          <a:xfrm>
            <a:off x="537120" y="24181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380" name="TextBox 4"/>
          <p:cNvSpPr/>
          <p:nvPr/>
        </p:nvSpPr>
        <p:spPr>
          <a:xfrm>
            <a:off x="292680" y="120204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dirty="0">
                <a:solidFill>
                  <a:srgbClr val="000000"/>
                </a:solidFill>
                <a:latin typeface="Segoe UI"/>
              </a:rPr>
              <a:t>O</a:t>
            </a:r>
            <a:r>
              <a:rPr lang="en-CA" sz="1800" b="0" strike="noStrike" spc="-1" dirty="0">
                <a:solidFill>
                  <a:srgbClr val="000000"/>
                </a:solidFill>
                <a:latin typeface="Segoe UI"/>
              </a:rPr>
              <a:t>BJECTIVE</a:t>
            </a:r>
            <a:endParaRPr lang="en-US" sz="1800" b="0" strike="noStrike" spc="-1" dirty="0">
              <a:latin typeface="Arial"/>
            </a:endParaRPr>
          </a:p>
          <a:p>
            <a:pPr>
              <a:lnSpc>
                <a:spcPct val="100000"/>
              </a:lnSpc>
              <a:buNone/>
            </a:pPr>
            <a:r>
              <a:rPr lang="en-US" sz="1600" b="0" strike="noStrike" spc="-1" dirty="0">
                <a:solidFill>
                  <a:srgbClr val="000000"/>
                </a:solidFill>
                <a:latin typeface="Segoe UI"/>
              </a:rPr>
              <a:t>To harness the power of the Llama-2 large language model for text generation tasks from your local computer using </a:t>
            </a:r>
            <a:r>
              <a:rPr lang="en-US" sz="1600" b="0" strike="noStrike" spc="-1" dirty="0" err="1">
                <a:solidFill>
                  <a:srgbClr val="000000"/>
                </a:solidFill>
                <a:latin typeface="Segoe UI"/>
              </a:rPr>
              <a:t>Jupyter</a:t>
            </a:r>
            <a:r>
              <a:rPr lang="en-US" sz="1600" b="0" strike="noStrike" spc="-1" dirty="0">
                <a:solidFill>
                  <a:srgbClr val="000000"/>
                </a:solidFill>
                <a:latin typeface="Segoe UI"/>
              </a:rPr>
              <a:t> Notebook.</a:t>
            </a:r>
            <a:endParaRPr lang="en-US" sz="1600" b="0" strike="noStrike" spc="-1" dirty="0">
              <a:latin typeface="Arial"/>
            </a:endParaRPr>
          </a:p>
        </p:txBody>
      </p:sp>
      <p:sp>
        <p:nvSpPr>
          <p:cNvPr id="381" name="TextBox 5"/>
          <p:cNvSpPr/>
          <p:nvPr/>
        </p:nvSpPr>
        <p:spPr>
          <a:xfrm>
            <a:off x="537120" y="2418120"/>
            <a:ext cx="8314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REVIEW</a:t>
            </a:r>
            <a:endParaRPr lang="en-US" sz="1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2016</a:t>
            </a:r>
            <a:endParaRPr lang="en-US" sz="1000" b="0" strike="noStrike" spc="-1">
              <a:latin typeface="Arial"/>
            </a:endParaRPr>
          </a:p>
        </p:txBody>
      </p:sp>
      <p:sp>
        <p:nvSpPr>
          <p:cNvPr id="108" name="Rectangle 28"/>
          <p:cNvSpPr/>
          <p:nvPr/>
        </p:nvSpPr>
        <p:spPr>
          <a:xfrm>
            <a:off x="832680" y="368028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09"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10"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11" name="Rectangle 27"/>
          <p:cNvSpPr/>
          <p:nvPr/>
        </p:nvSpPr>
        <p:spPr>
          <a:xfrm>
            <a:off x="537120" y="23875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12" name="TextBox 32"/>
          <p:cNvSpPr/>
          <p:nvPr/>
        </p:nvSpPr>
        <p:spPr>
          <a:xfrm>
            <a:off x="1226520" y="0"/>
            <a:ext cx="791712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M</a:t>
            </a:r>
            <a:r>
              <a:rPr lang="en-CA" sz="1800" b="0" strike="noStrike" spc="449">
                <a:solidFill>
                  <a:srgbClr val="000000"/>
                </a:solidFill>
                <a:latin typeface="Segoe UI"/>
              </a:rPr>
              <a:t>EASURING THE </a:t>
            </a:r>
            <a:r>
              <a:rPr lang="en-CA" sz="2400" b="0" strike="noStrike" spc="449">
                <a:solidFill>
                  <a:srgbClr val="000000"/>
                </a:solidFill>
                <a:latin typeface="Segoe UI"/>
              </a:rPr>
              <a:t>A</a:t>
            </a:r>
            <a:r>
              <a:rPr lang="en-CA" sz="1800" b="0" strike="noStrike" spc="449">
                <a:solidFill>
                  <a:srgbClr val="000000"/>
                </a:solidFill>
                <a:latin typeface="Segoe UI"/>
              </a:rPr>
              <a:t>CCURACY OF </a:t>
            </a:r>
            <a:r>
              <a:rPr lang="en-CA" sz="2400" b="0" strike="noStrike" spc="449">
                <a:solidFill>
                  <a:srgbClr val="000000"/>
                </a:solidFill>
                <a:latin typeface="Segoe UI"/>
              </a:rPr>
              <a:t>D</a:t>
            </a:r>
            <a:r>
              <a:rPr lang="en-CA" sz="1800" b="0" strike="noStrike" spc="449">
                <a:solidFill>
                  <a:srgbClr val="000000"/>
                </a:solidFill>
                <a:latin typeface="Segoe UI"/>
              </a:rPr>
              <a:t>YNAMIC </a:t>
            </a:r>
            <a:r>
              <a:rPr lang="en-CA" sz="2400" b="0" strike="noStrike" spc="449">
                <a:solidFill>
                  <a:srgbClr val="000000"/>
                </a:solidFill>
                <a:latin typeface="Segoe UI"/>
              </a:rPr>
              <a:t>M</a:t>
            </a:r>
            <a:r>
              <a:rPr lang="en-CA" sz="1800" b="0" strike="noStrike" spc="449">
                <a:solidFill>
                  <a:srgbClr val="000000"/>
                </a:solidFill>
                <a:latin typeface="Segoe UI"/>
              </a:rPr>
              <a:t>EDICAL </a:t>
            </a:r>
            <a:r>
              <a:rPr lang="en-CA" sz="2400" b="0" strike="noStrike" spc="449">
                <a:solidFill>
                  <a:srgbClr val="000000"/>
                </a:solidFill>
                <a:latin typeface="Segoe UI"/>
              </a:rPr>
              <a:t>I</a:t>
            </a:r>
            <a:r>
              <a:rPr lang="en-CA" sz="1800" b="0" strike="noStrike" spc="449">
                <a:solidFill>
                  <a:srgbClr val="000000"/>
                </a:solidFill>
                <a:latin typeface="Segoe UI"/>
              </a:rPr>
              <a:t>MAGING TO </a:t>
            </a:r>
            <a:r>
              <a:rPr lang="en-CA" sz="2400" b="0" strike="noStrike" spc="449">
                <a:solidFill>
                  <a:srgbClr val="000000"/>
                </a:solidFill>
                <a:latin typeface="Segoe UI"/>
              </a:rPr>
              <a:t>A</a:t>
            </a:r>
            <a:r>
              <a:rPr lang="en-CA" sz="1800" b="0" strike="noStrike" spc="449">
                <a:solidFill>
                  <a:srgbClr val="000000"/>
                </a:solidFill>
                <a:latin typeface="Segoe UI"/>
              </a:rPr>
              <a:t>SSESS </a:t>
            </a:r>
            <a:r>
              <a:rPr lang="en-CA" sz="2400" b="0" strike="noStrike" spc="449">
                <a:solidFill>
                  <a:srgbClr val="000000"/>
                </a:solidFill>
                <a:latin typeface="Segoe UI"/>
              </a:rPr>
              <a:t>T</a:t>
            </a:r>
            <a:r>
              <a:rPr lang="en-CA" sz="1800" b="0" strike="noStrike" spc="449">
                <a:solidFill>
                  <a:srgbClr val="000000"/>
                </a:solidFill>
                <a:latin typeface="Segoe UI"/>
              </a:rPr>
              <a:t>HUMB </a:t>
            </a:r>
            <a:r>
              <a:rPr lang="en-CA" sz="2400" b="0" strike="noStrike" spc="449">
                <a:solidFill>
                  <a:srgbClr val="000000"/>
                </a:solidFill>
                <a:latin typeface="Segoe UI"/>
              </a:rPr>
              <a:t>M</a:t>
            </a:r>
            <a:r>
              <a:rPr lang="en-CA" sz="1800" b="0" strike="noStrike" spc="449">
                <a:solidFill>
                  <a:srgbClr val="000000"/>
                </a:solidFill>
                <a:latin typeface="Segoe UI"/>
              </a:rPr>
              <a:t>OTION</a:t>
            </a:r>
            <a:endParaRPr lang="en-US" sz="1800" b="0" strike="noStrike" spc="-1">
              <a:latin typeface="Arial"/>
            </a:endParaRPr>
          </a:p>
        </p:txBody>
      </p:sp>
      <p:sp>
        <p:nvSpPr>
          <p:cNvPr id="113"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14" name="Picture 15"/>
          <p:cNvPicPr/>
          <p:nvPr/>
        </p:nvPicPr>
        <p:blipFill>
          <a:blip r:embed="rId2"/>
          <a:stretch/>
        </p:blipFill>
        <p:spPr>
          <a:xfrm rot="16200000">
            <a:off x="6087600" y="3116880"/>
            <a:ext cx="779400" cy="899640"/>
          </a:xfrm>
          <a:prstGeom prst="rect">
            <a:avLst/>
          </a:prstGeom>
          <a:ln w="0">
            <a:noFill/>
          </a:ln>
        </p:spPr>
      </p:pic>
      <p:pic>
        <p:nvPicPr>
          <p:cNvPr id="115" name="Picture 18"/>
          <p:cNvPicPr/>
          <p:nvPr/>
        </p:nvPicPr>
        <p:blipFill>
          <a:blip r:embed="rId3"/>
          <a:stretch/>
        </p:blipFill>
        <p:spPr>
          <a:xfrm rot="16200000">
            <a:off x="7306920" y="1563840"/>
            <a:ext cx="779400" cy="1538640"/>
          </a:xfrm>
          <a:prstGeom prst="rect">
            <a:avLst/>
          </a:prstGeom>
          <a:ln w="0">
            <a:noFill/>
          </a:ln>
        </p:spPr>
      </p:pic>
      <p:sp>
        <p:nvSpPr>
          <p:cNvPr id="116" name="TextBox 19"/>
          <p:cNvSpPr/>
          <p:nvPr/>
        </p:nvSpPr>
        <p:spPr>
          <a:xfrm>
            <a:off x="4993200" y="2155320"/>
            <a:ext cx="235800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200" b="0" strike="noStrike" spc="299">
                <a:solidFill>
                  <a:srgbClr val="000000"/>
                </a:solidFill>
                <a:latin typeface="Calibri"/>
              </a:rPr>
              <a:t>Dynamic thumb tracking</a:t>
            </a:r>
            <a:endParaRPr lang="en-US" sz="1200" b="0" strike="noStrike" spc="-1">
              <a:latin typeface="Arial"/>
            </a:endParaRPr>
          </a:p>
        </p:txBody>
      </p:sp>
      <p:sp>
        <p:nvSpPr>
          <p:cNvPr id="117" name="TextBox 9"/>
          <p:cNvSpPr/>
          <p:nvPr/>
        </p:nvSpPr>
        <p:spPr>
          <a:xfrm>
            <a:off x="292680" y="110016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URPOSE</a:t>
            </a:r>
            <a:endParaRPr lang="en-US" sz="1800" b="0" strike="noStrike" spc="-1">
              <a:latin typeface="Arial"/>
            </a:endParaRPr>
          </a:p>
          <a:p>
            <a:pPr>
              <a:lnSpc>
                <a:spcPct val="100000"/>
              </a:lnSpc>
              <a:buNone/>
            </a:pPr>
            <a:r>
              <a:rPr lang="en-US" sz="1600" b="0" strike="noStrike" spc="-1">
                <a:solidFill>
                  <a:srgbClr val="000000"/>
                </a:solidFill>
                <a:latin typeface="Segoe UI"/>
              </a:rPr>
              <a:t>Apply dynamic medical imaging to overcome the limitations of current motion capture technologies regarding the quantification of mobility for small joints</a:t>
            </a:r>
            <a:r>
              <a:rPr lang="en-CA" sz="1600" b="0" strike="noStrike" spc="-1">
                <a:solidFill>
                  <a:srgbClr val="000000"/>
                </a:solidFill>
                <a:latin typeface="Segoe UI"/>
              </a:rPr>
              <a:t>.</a:t>
            </a:r>
            <a:endParaRPr lang="en-US" sz="1600" b="0" strike="noStrike" spc="-1">
              <a:latin typeface="Arial"/>
            </a:endParaRPr>
          </a:p>
        </p:txBody>
      </p:sp>
      <p:sp>
        <p:nvSpPr>
          <p:cNvPr id="118" name="TextBox 30"/>
          <p:cNvSpPr/>
          <p:nvPr/>
        </p:nvSpPr>
        <p:spPr>
          <a:xfrm>
            <a:off x="537120" y="2387520"/>
            <a:ext cx="831420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H</a:t>
            </a:r>
            <a:r>
              <a:rPr lang="en-CA" sz="1800" b="0" strike="noStrike" spc="-1">
                <a:solidFill>
                  <a:srgbClr val="000000"/>
                </a:solidFill>
                <a:latin typeface="Segoe UI"/>
              </a:rPr>
              <a:t>OW</a:t>
            </a:r>
            <a:endParaRPr lang="en-US" sz="1800" b="0" strike="noStrike" spc="-1">
              <a:latin typeface="Arial"/>
            </a:endParaRPr>
          </a:p>
          <a:p>
            <a:pPr>
              <a:lnSpc>
                <a:spcPct val="100000"/>
              </a:lnSpc>
              <a:buNone/>
            </a:pPr>
            <a:r>
              <a:rPr lang="en-CA" sz="1600" b="0" strike="noStrike" spc="-1">
                <a:solidFill>
                  <a:srgbClr val="000000"/>
                </a:solidFill>
                <a:latin typeface="Segoe UI"/>
              </a:rPr>
              <a:t>Collect and process dynamic CT images while controlled motion is applied to cadaveric samples embedded with silicon nitride beads.</a:t>
            </a:r>
            <a:endParaRPr lang="en-US" sz="1600" b="0" strike="noStrike" spc="-1">
              <a:latin typeface="Arial"/>
            </a:endParaRPr>
          </a:p>
        </p:txBody>
      </p:sp>
      <p:sp>
        <p:nvSpPr>
          <p:cNvPr id="119" name="TextBox 31"/>
          <p:cNvSpPr/>
          <p:nvPr/>
        </p:nvSpPr>
        <p:spPr>
          <a:xfrm>
            <a:off x="832680" y="3680280"/>
            <a:ext cx="801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F</a:t>
            </a:r>
            <a:r>
              <a:rPr lang="en-CA" sz="1800" b="0" strike="noStrike" spc="-1">
                <a:solidFill>
                  <a:srgbClr val="000000"/>
                </a:solidFill>
                <a:latin typeface="Segoe UI"/>
              </a:rPr>
              <a:t>INDINGS</a:t>
            </a:r>
            <a:endParaRPr lang="en-US" sz="1800" b="0" strike="noStrike" spc="-1">
              <a:latin typeface="Arial"/>
            </a:endParaRPr>
          </a:p>
          <a:p>
            <a:pPr>
              <a:lnSpc>
                <a:spcPct val="100000"/>
              </a:lnSpc>
              <a:buNone/>
            </a:pPr>
            <a:r>
              <a:rPr lang="en-US" sz="1600" b="0" strike="noStrike" spc="-1">
                <a:solidFill>
                  <a:srgbClr val="000000"/>
                </a:solidFill>
                <a:latin typeface="Segoe UI"/>
              </a:rPr>
              <a:t>Dynamic medical imaging technology can be used to visualize and quantify 3D thumb mobility, making it a valuable tool to assess small joints’ kinematics in vivo</a:t>
            </a:r>
            <a:r>
              <a:rPr lang="en-CA" sz="1600" b="0" strike="noStrike" spc="-1">
                <a:solidFill>
                  <a:srgbClr val="000000"/>
                </a:solidFill>
                <a:latin typeface="Segoe UI"/>
              </a:rPr>
              <a:t>.</a:t>
            </a:r>
            <a:endParaRPr lang="en-US" sz="16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2017</a:t>
            </a:r>
            <a:endParaRPr lang="en-US" sz="1000" b="0" strike="noStrike" spc="-1">
              <a:latin typeface="Arial"/>
            </a:endParaRPr>
          </a:p>
        </p:txBody>
      </p:sp>
      <p:sp>
        <p:nvSpPr>
          <p:cNvPr id="121" name="Rectangle 28"/>
          <p:cNvSpPr/>
          <p:nvPr/>
        </p:nvSpPr>
        <p:spPr>
          <a:xfrm>
            <a:off x="832680" y="368028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22"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23"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24" name="Rectangle 27"/>
          <p:cNvSpPr/>
          <p:nvPr/>
        </p:nvSpPr>
        <p:spPr>
          <a:xfrm>
            <a:off x="537120" y="23875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25" name="TextBox 32"/>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A</a:t>
            </a:r>
            <a:r>
              <a:rPr lang="en-CA" sz="1800" b="0" strike="noStrike" spc="449">
                <a:solidFill>
                  <a:srgbClr val="000000"/>
                </a:solidFill>
                <a:latin typeface="Segoe UI"/>
              </a:rPr>
              <a:t>SSESSING </a:t>
            </a:r>
            <a:r>
              <a:rPr lang="en-CA" sz="2400" b="0" strike="noStrike" spc="449">
                <a:solidFill>
                  <a:srgbClr val="000000"/>
                </a:solidFill>
                <a:latin typeface="Segoe UI"/>
              </a:rPr>
              <a:t>H</a:t>
            </a:r>
            <a:r>
              <a:rPr lang="en-CA" sz="1800" b="0" strike="noStrike" spc="449">
                <a:solidFill>
                  <a:srgbClr val="000000"/>
                </a:solidFill>
                <a:latin typeface="Segoe UI"/>
              </a:rPr>
              <a:t>UMAN </a:t>
            </a:r>
            <a:r>
              <a:rPr lang="en-CA" sz="2400" b="0" strike="noStrike" spc="449">
                <a:solidFill>
                  <a:srgbClr val="000000"/>
                </a:solidFill>
                <a:latin typeface="Segoe UI"/>
              </a:rPr>
              <a:t>J</a:t>
            </a:r>
            <a:r>
              <a:rPr lang="en-CA" sz="1800" b="0" strike="noStrike" spc="449">
                <a:solidFill>
                  <a:srgbClr val="000000"/>
                </a:solidFill>
                <a:latin typeface="Segoe UI"/>
              </a:rPr>
              <a:t>OINTS </a:t>
            </a:r>
            <a:r>
              <a:rPr lang="en-CA" sz="2400" b="0" strike="noStrike" spc="449">
                <a:solidFill>
                  <a:srgbClr val="000000"/>
                </a:solidFill>
                <a:latin typeface="Segoe UI"/>
              </a:rPr>
              <a:t>M</a:t>
            </a:r>
            <a:r>
              <a:rPr lang="en-CA" sz="1800" b="0" strike="noStrike" spc="449">
                <a:solidFill>
                  <a:srgbClr val="000000"/>
                </a:solidFill>
                <a:latin typeface="Segoe UI"/>
              </a:rPr>
              <a:t>OBILITY </a:t>
            </a:r>
            <a:r>
              <a:rPr lang="en-CA" sz="2400" b="0" strike="noStrike" spc="449">
                <a:solidFill>
                  <a:srgbClr val="000000"/>
                </a:solidFill>
                <a:latin typeface="Segoe UI"/>
              </a:rPr>
              <a:t>U</a:t>
            </a:r>
            <a:r>
              <a:rPr lang="en-CA" sz="1800" b="0" strike="noStrike" spc="449">
                <a:solidFill>
                  <a:srgbClr val="000000"/>
                </a:solidFill>
                <a:latin typeface="Segoe UI"/>
              </a:rPr>
              <a:t>SING </a:t>
            </a:r>
            <a:r>
              <a:rPr lang="en-CA" sz="2400" b="0" strike="noStrike" spc="449">
                <a:solidFill>
                  <a:srgbClr val="000000"/>
                </a:solidFill>
                <a:latin typeface="Segoe UI"/>
              </a:rPr>
              <a:t>S</a:t>
            </a:r>
            <a:r>
              <a:rPr lang="en-CA" sz="1800" b="0" strike="noStrike" spc="449">
                <a:solidFill>
                  <a:srgbClr val="000000"/>
                </a:solidFill>
                <a:latin typeface="Segoe UI"/>
              </a:rPr>
              <a:t>TATIC </a:t>
            </a:r>
            <a:r>
              <a:rPr lang="en-CA" sz="2400" b="0" strike="noStrike" spc="449">
                <a:solidFill>
                  <a:srgbClr val="000000"/>
                </a:solidFill>
                <a:latin typeface="Segoe UI"/>
              </a:rPr>
              <a:t>M</a:t>
            </a:r>
            <a:r>
              <a:rPr lang="en-CA" sz="1800" b="0" strike="noStrike" spc="449">
                <a:solidFill>
                  <a:srgbClr val="000000"/>
                </a:solidFill>
                <a:latin typeface="Segoe UI"/>
              </a:rPr>
              <a:t>EDICAL </a:t>
            </a:r>
            <a:r>
              <a:rPr lang="en-CA" sz="2400" b="0" strike="noStrike" spc="449">
                <a:solidFill>
                  <a:srgbClr val="000000"/>
                </a:solidFill>
                <a:latin typeface="Segoe UI"/>
              </a:rPr>
              <a:t>I</a:t>
            </a:r>
            <a:r>
              <a:rPr lang="en-CA" sz="1800" b="0" strike="noStrike" spc="449">
                <a:solidFill>
                  <a:srgbClr val="000000"/>
                </a:solidFill>
                <a:latin typeface="Segoe UI"/>
              </a:rPr>
              <a:t>MAGING </a:t>
            </a:r>
            <a:r>
              <a:rPr lang="en-CA" sz="2400" b="0" strike="noStrike" spc="449">
                <a:solidFill>
                  <a:srgbClr val="000000"/>
                </a:solidFill>
                <a:latin typeface="Segoe UI"/>
              </a:rPr>
              <a:t>T</a:t>
            </a:r>
            <a:r>
              <a:rPr lang="en-CA" sz="1800" b="0" strike="noStrike" spc="449">
                <a:solidFill>
                  <a:srgbClr val="000000"/>
                </a:solidFill>
                <a:latin typeface="Segoe UI"/>
              </a:rPr>
              <a:t>ECHNOLOGY</a:t>
            </a:r>
            <a:endParaRPr lang="en-US" sz="1800" b="0" strike="noStrike" spc="-1">
              <a:latin typeface="Arial"/>
            </a:endParaRPr>
          </a:p>
        </p:txBody>
      </p:sp>
      <p:sp>
        <p:nvSpPr>
          <p:cNvPr id="126"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27" name="Picture 13"/>
          <p:cNvPicPr/>
          <p:nvPr/>
        </p:nvPicPr>
        <p:blipFill>
          <a:blip r:embed="rId2"/>
          <a:stretch/>
        </p:blipFill>
        <p:spPr>
          <a:xfrm>
            <a:off x="6669360" y="1820160"/>
            <a:ext cx="1516320" cy="925560"/>
          </a:xfrm>
          <a:prstGeom prst="rect">
            <a:avLst/>
          </a:prstGeom>
          <a:ln w="0">
            <a:noFill/>
          </a:ln>
        </p:spPr>
      </p:pic>
      <p:pic>
        <p:nvPicPr>
          <p:cNvPr id="128" name="Picture 14"/>
          <p:cNvPicPr/>
          <p:nvPr/>
        </p:nvPicPr>
        <p:blipFill>
          <a:blip r:embed="rId3"/>
          <a:stretch/>
        </p:blipFill>
        <p:spPr>
          <a:xfrm>
            <a:off x="5212080" y="3182040"/>
            <a:ext cx="1229400" cy="719640"/>
          </a:xfrm>
          <a:prstGeom prst="rect">
            <a:avLst/>
          </a:prstGeom>
          <a:ln w="0">
            <a:noFill/>
          </a:ln>
        </p:spPr>
      </p:pic>
      <p:sp>
        <p:nvSpPr>
          <p:cNvPr id="129" name="TextBox 15"/>
          <p:cNvSpPr/>
          <p:nvPr/>
        </p:nvSpPr>
        <p:spPr>
          <a:xfrm>
            <a:off x="5472000" y="2045160"/>
            <a:ext cx="1406880" cy="45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200" b="0" strike="noStrike" spc="299">
                <a:solidFill>
                  <a:srgbClr val="000000"/>
                </a:solidFill>
                <a:latin typeface="Calibri"/>
              </a:rPr>
              <a:t>THUMB MOBILITY</a:t>
            </a:r>
            <a:endParaRPr lang="en-US" sz="1200" b="0" strike="noStrike" spc="-1">
              <a:latin typeface="Arial"/>
            </a:endParaRPr>
          </a:p>
        </p:txBody>
      </p:sp>
      <p:sp>
        <p:nvSpPr>
          <p:cNvPr id="130" name="TextBox 9"/>
          <p:cNvSpPr/>
          <p:nvPr/>
        </p:nvSpPr>
        <p:spPr>
          <a:xfrm>
            <a:off x="292680" y="110016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URPOSE</a:t>
            </a:r>
            <a:endParaRPr lang="en-US" sz="1800" b="0" strike="noStrike" spc="-1">
              <a:latin typeface="Arial"/>
            </a:endParaRPr>
          </a:p>
          <a:p>
            <a:pPr>
              <a:lnSpc>
                <a:spcPct val="100000"/>
              </a:lnSpc>
              <a:buNone/>
            </a:pPr>
            <a:r>
              <a:rPr lang="en-US" sz="1600" b="0" strike="noStrike" spc="-1">
                <a:solidFill>
                  <a:srgbClr val="000000"/>
                </a:solidFill>
                <a:latin typeface="Segoe UI"/>
              </a:rPr>
              <a:t>Develop a marker-free motion capture technique using medical imaging to assess and understand human joint mobility</a:t>
            </a:r>
            <a:r>
              <a:rPr lang="en-CA" sz="1600" b="0" strike="noStrike" spc="-1">
                <a:solidFill>
                  <a:srgbClr val="000000"/>
                </a:solidFill>
                <a:latin typeface="Segoe UI"/>
              </a:rPr>
              <a:t>.</a:t>
            </a:r>
            <a:endParaRPr lang="en-US" sz="1600" b="0" strike="noStrike" spc="-1">
              <a:latin typeface="Arial"/>
            </a:endParaRPr>
          </a:p>
        </p:txBody>
      </p:sp>
      <p:sp>
        <p:nvSpPr>
          <p:cNvPr id="131" name="TextBox 30"/>
          <p:cNvSpPr/>
          <p:nvPr/>
        </p:nvSpPr>
        <p:spPr>
          <a:xfrm>
            <a:off x="537120" y="2387520"/>
            <a:ext cx="831420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H</a:t>
            </a:r>
            <a:r>
              <a:rPr lang="en-CA" sz="1800" b="0" strike="noStrike" spc="-1">
                <a:solidFill>
                  <a:srgbClr val="000000"/>
                </a:solidFill>
                <a:latin typeface="Segoe UI"/>
              </a:rPr>
              <a:t>OW</a:t>
            </a:r>
            <a:endParaRPr lang="en-US" sz="1800" b="0" strike="noStrike" spc="-1">
              <a:latin typeface="Arial"/>
            </a:endParaRPr>
          </a:p>
          <a:p>
            <a:pPr>
              <a:lnSpc>
                <a:spcPct val="100000"/>
              </a:lnSpc>
              <a:buNone/>
            </a:pPr>
            <a:r>
              <a:rPr lang="en-CA" sz="1600" b="0" strike="noStrike" spc="-1">
                <a:solidFill>
                  <a:srgbClr val="000000"/>
                </a:solidFill>
                <a:latin typeface="Segoe UI"/>
              </a:rPr>
              <a:t>Develop an algorithm that </a:t>
            </a:r>
            <a:r>
              <a:rPr lang="en-US" sz="1600" b="0" strike="noStrike" spc="-1">
                <a:solidFill>
                  <a:srgbClr val="000000"/>
                </a:solidFill>
                <a:latin typeface="Segoe UI"/>
              </a:rPr>
              <a:t>calculates 3D transformations between bone models generated via CT imaging reconstruction</a:t>
            </a:r>
            <a:r>
              <a:rPr lang="en-CA" sz="1600" b="0" strike="noStrike" spc="-1">
                <a:solidFill>
                  <a:srgbClr val="000000"/>
                </a:solidFill>
                <a:latin typeface="Segoe UI"/>
              </a:rPr>
              <a:t>.</a:t>
            </a:r>
            <a:endParaRPr lang="en-US" sz="1600" b="0" strike="noStrike" spc="-1">
              <a:latin typeface="Arial"/>
            </a:endParaRPr>
          </a:p>
        </p:txBody>
      </p:sp>
      <p:sp>
        <p:nvSpPr>
          <p:cNvPr id="132" name="TextBox 31"/>
          <p:cNvSpPr/>
          <p:nvPr/>
        </p:nvSpPr>
        <p:spPr>
          <a:xfrm>
            <a:off x="832680" y="3680280"/>
            <a:ext cx="801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F</a:t>
            </a:r>
            <a:r>
              <a:rPr lang="en-CA" sz="1800" b="0" strike="noStrike" spc="-1">
                <a:solidFill>
                  <a:srgbClr val="000000"/>
                </a:solidFill>
                <a:latin typeface="Segoe UI"/>
              </a:rPr>
              <a:t>INDINGS</a:t>
            </a:r>
            <a:endParaRPr lang="en-US" sz="1800" b="0" strike="noStrike" spc="-1">
              <a:latin typeface="Arial"/>
            </a:endParaRPr>
          </a:p>
          <a:p>
            <a:pPr>
              <a:lnSpc>
                <a:spcPct val="100000"/>
              </a:lnSpc>
              <a:buNone/>
            </a:pPr>
            <a:r>
              <a:rPr lang="en-US" sz="1600" b="0" strike="noStrike" spc="-1">
                <a:solidFill>
                  <a:srgbClr val="000000"/>
                </a:solidFill>
                <a:latin typeface="Segoe UI"/>
              </a:rPr>
              <a:t>The algorithm developed in this study offers new possibility to assess the mobility of small human joints, which would not be measurable via traditional motion capture</a:t>
            </a:r>
            <a:r>
              <a:rPr lang="en-CA" sz="1600" b="0" strike="noStrike" spc="-1">
                <a:solidFill>
                  <a:srgbClr val="000000"/>
                </a:solidFill>
                <a:latin typeface="Segoe UI"/>
              </a:rPr>
              <a:t>.</a:t>
            </a:r>
            <a:endParaRPr lang="en-US" sz="16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2017</a:t>
            </a:r>
            <a:endParaRPr lang="en-US" sz="1000" b="0" strike="noStrike" spc="-1">
              <a:latin typeface="Arial"/>
            </a:endParaRPr>
          </a:p>
        </p:txBody>
      </p:sp>
      <p:sp>
        <p:nvSpPr>
          <p:cNvPr id="134" name="Rectangle 28"/>
          <p:cNvSpPr/>
          <p:nvPr/>
        </p:nvSpPr>
        <p:spPr>
          <a:xfrm>
            <a:off x="832680" y="368028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35"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36"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37" name="Rectangle 27"/>
          <p:cNvSpPr/>
          <p:nvPr/>
        </p:nvSpPr>
        <p:spPr>
          <a:xfrm>
            <a:off x="537120" y="23875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38" name="TextBox 32"/>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A</a:t>
            </a:r>
            <a:r>
              <a:rPr lang="en-CA" sz="1800" b="0" strike="noStrike" spc="449">
                <a:solidFill>
                  <a:srgbClr val="000000"/>
                </a:solidFill>
                <a:latin typeface="Segoe UI"/>
              </a:rPr>
              <a:t>SSESSING THE </a:t>
            </a:r>
            <a:r>
              <a:rPr lang="en-CA" sz="2400" b="0" strike="noStrike" spc="449">
                <a:solidFill>
                  <a:srgbClr val="000000"/>
                </a:solidFill>
                <a:latin typeface="Segoe UI"/>
              </a:rPr>
              <a:t>M</a:t>
            </a:r>
            <a:r>
              <a:rPr lang="en-CA" sz="1800" b="0" strike="noStrike" spc="449">
                <a:solidFill>
                  <a:srgbClr val="000000"/>
                </a:solidFill>
                <a:latin typeface="Segoe UI"/>
              </a:rPr>
              <a:t>ORPHOLOGICAL </a:t>
            </a:r>
            <a:r>
              <a:rPr lang="en-CA" sz="2400" b="0" strike="noStrike" spc="449">
                <a:solidFill>
                  <a:srgbClr val="000000"/>
                </a:solidFill>
                <a:latin typeface="Segoe UI"/>
              </a:rPr>
              <a:t>I</a:t>
            </a:r>
            <a:r>
              <a:rPr lang="en-CA" sz="1800" b="0" strike="noStrike" spc="449">
                <a:solidFill>
                  <a:srgbClr val="000000"/>
                </a:solidFill>
                <a:latin typeface="Segoe UI"/>
              </a:rPr>
              <a:t>MPACT OF </a:t>
            </a:r>
            <a:r>
              <a:rPr lang="en-CA" sz="2400" b="0" strike="noStrike" spc="449">
                <a:solidFill>
                  <a:srgbClr val="000000"/>
                </a:solidFill>
                <a:latin typeface="Segoe UI"/>
              </a:rPr>
              <a:t>T</a:t>
            </a:r>
            <a:r>
              <a:rPr lang="en-CA" sz="1800" b="0" strike="noStrike" spc="449">
                <a:solidFill>
                  <a:srgbClr val="000000"/>
                </a:solidFill>
                <a:latin typeface="Segoe UI"/>
              </a:rPr>
              <a:t>HUMB </a:t>
            </a:r>
            <a:r>
              <a:rPr lang="en-CA" sz="2400" b="0" strike="noStrike" spc="449">
                <a:solidFill>
                  <a:srgbClr val="000000"/>
                </a:solidFill>
                <a:latin typeface="Segoe UI"/>
              </a:rPr>
              <a:t>O</a:t>
            </a:r>
            <a:r>
              <a:rPr lang="en-CA" sz="1800" b="0" strike="noStrike" spc="449">
                <a:solidFill>
                  <a:srgbClr val="000000"/>
                </a:solidFill>
                <a:latin typeface="Segoe UI"/>
              </a:rPr>
              <a:t>STEOARTHRITIS</a:t>
            </a:r>
            <a:endParaRPr lang="en-US" sz="1800" b="0" strike="noStrike" spc="-1">
              <a:latin typeface="Arial"/>
            </a:endParaRPr>
          </a:p>
        </p:txBody>
      </p:sp>
      <p:sp>
        <p:nvSpPr>
          <p:cNvPr id="139"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40" name="Picture 13"/>
          <p:cNvPicPr/>
          <p:nvPr/>
        </p:nvPicPr>
        <p:blipFill>
          <a:blip r:embed="rId2"/>
          <a:stretch/>
        </p:blipFill>
        <p:spPr>
          <a:xfrm>
            <a:off x="7632360" y="3176640"/>
            <a:ext cx="1357560" cy="863640"/>
          </a:xfrm>
          <a:prstGeom prst="rect">
            <a:avLst/>
          </a:prstGeom>
          <a:ln w="0">
            <a:noFill/>
          </a:ln>
        </p:spPr>
      </p:pic>
      <p:pic>
        <p:nvPicPr>
          <p:cNvPr id="141" name="Picture 14"/>
          <p:cNvPicPr/>
          <p:nvPr/>
        </p:nvPicPr>
        <p:blipFill>
          <a:blip r:embed="rId3"/>
          <a:stretch/>
        </p:blipFill>
        <p:spPr>
          <a:xfrm>
            <a:off x="6620760" y="1901160"/>
            <a:ext cx="1500480" cy="863640"/>
          </a:xfrm>
          <a:prstGeom prst="rect">
            <a:avLst/>
          </a:prstGeom>
          <a:ln w="0">
            <a:noFill/>
          </a:ln>
        </p:spPr>
      </p:pic>
      <p:sp>
        <p:nvSpPr>
          <p:cNvPr id="142" name="TextBox 19"/>
          <p:cNvSpPr/>
          <p:nvPr/>
        </p:nvSpPr>
        <p:spPr>
          <a:xfrm>
            <a:off x="5443920" y="2194920"/>
            <a:ext cx="12265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200" b="0" strike="noStrike" spc="299">
                <a:solidFill>
                  <a:srgbClr val="000000"/>
                </a:solidFill>
                <a:latin typeface="Calibri"/>
              </a:rPr>
              <a:t>HEALTHY</a:t>
            </a:r>
            <a:endParaRPr lang="en-US" sz="1200" b="0" strike="noStrike" spc="-1">
              <a:latin typeface="Arial"/>
            </a:endParaRPr>
          </a:p>
        </p:txBody>
      </p:sp>
      <p:sp>
        <p:nvSpPr>
          <p:cNvPr id="143" name="TextBox 20"/>
          <p:cNvSpPr/>
          <p:nvPr/>
        </p:nvSpPr>
        <p:spPr>
          <a:xfrm>
            <a:off x="6670800" y="3476160"/>
            <a:ext cx="12265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200" b="0" strike="noStrike" spc="299">
                <a:solidFill>
                  <a:srgbClr val="000000"/>
                </a:solidFill>
                <a:latin typeface="Calibri"/>
              </a:rPr>
              <a:t>OA</a:t>
            </a:r>
            <a:endParaRPr lang="en-US" sz="1200" b="0" strike="noStrike" spc="-1">
              <a:latin typeface="Arial"/>
            </a:endParaRPr>
          </a:p>
        </p:txBody>
      </p:sp>
      <p:sp>
        <p:nvSpPr>
          <p:cNvPr id="144" name="TextBox 9"/>
          <p:cNvSpPr/>
          <p:nvPr/>
        </p:nvSpPr>
        <p:spPr>
          <a:xfrm>
            <a:off x="292680" y="110016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URPOSE</a:t>
            </a:r>
            <a:endParaRPr lang="en-US" sz="1800" b="0" strike="noStrike" spc="-1">
              <a:latin typeface="Arial"/>
            </a:endParaRPr>
          </a:p>
          <a:p>
            <a:pPr>
              <a:lnSpc>
                <a:spcPct val="100000"/>
              </a:lnSpc>
              <a:buNone/>
            </a:pPr>
            <a:r>
              <a:rPr lang="en-US" sz="1600" b="0" strike="noStrike" spc="-1">
                <a:solidFill>
                  <a:srgbClr val="000000"/>
                </a:solidFill>
                <a:latin typeface="Segoe UI"/>
              </a:rPr>
              <a:t>Better understand how degenerative joint diseases occurs by comparing pressure distribution patterns between healthy and osteoarthritic (OA) subjects</a:t>
            </a:r>
            <a:r>
              <a:rPr lang="en-CA" sz="1600" b="0" strike="noStrike" spc="-1">
                <a:solidFill>
                  <a:srgbClr val="000000"/>
                </a:solidFill>
                <a:latin typeface="Segoe UI"/>
              </a:rPr>
              <a:t>.</a:t>
            </a:r>
            <a:endParaRPr lang="en-US" sz="1600" b="0" strike="noStrike" spc="-1">
              <a:latin typeface="Arial"/>
            </a:endParaRPr>
          </a:p>
        </p:txBody>
      </p:sp>
      <p:sp>
        <p:nvSpPr>
          <p:cNvPr id="145" name="TextBox 30"/>
          <p:cNvSpPr/>
          <p:nvPr/>
        </p:nvSpPr>
        <p:spPr>
          <a:xfrm>
            <a:off x="537120" y="2387520"/>
            <a:ext cx="831420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H</a:t>
            </a:r>
            <a:r>
              <a:rPr lang="en-CA" sz="1800" b="0" strike="noStrike" spc="-1">
                <a:solidFill>
                  <a:srgbClr val="000000"/>
                </a:solidFill>
                <a:latin typeface="Segoe UI"/>
              </a:rPr>
              <a:t>OW</a:t>
            </a:r>
            <a:endParaRPr lang="en-US" sz="1800" b="0" strike="noStrike" spc="-1">
              <a:latin typeface="Arial"/>
            </a:endParaRPr>
          </a:p>
          <a:p>
            <a:pPr>
              <a:lnSpc>
                <a:spcPct val="100000"/>
              </a:lnSpc>
              <a:buNone/>
            </a:pPr>
            <a:r>
              <a:rPr lang="en-CA" sz="1600" b="0" strike="noStrike" spc="-1">
                <a:solidFill>
                  <a:srgbClr val="000000"/>
                </a:solidFill>
                <a:latin typeface="Segoe UI"/>
              </a:rPr>
              <a:t>Design a proximity mapping algorithm to estimate and compare patient-specific intra-articular pressure distribution patterns from medical images.</a:t>
            </a:r>
            <a:endParaRPr lang="en-US" sz="1600" b="0" strike="noStrike" spc="-1">
              <a:latin typeface="Arial"/>
            </a:endParaRPr>
          </a:p>
        </p:txBody>
      </p:sp>
      <p:sp>
        <p:nvSpPr>
          <p:cNvPr id="146" name="TextBox 31"/>
          <p:cNvSpPr/>
          <p:nvPr/>
        </p:nvSpPr>
        <p:spPr>
          <a:xfrm>
            <a:off x="832680" y="3680280"/>
            <a:ext cx="801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F</a:t>
            </a:r>
            <a:r>
              <a:rPr lang="en-CA" sz="1800" b="0" strike="noStrike" spc="-1">
                <a:solidFill>
                  <a:srgbClr val="000000"/>
                </a:solidFill>
                <a:latin typeface="Segoe UI"/>
              </a:rPr>
              <a:t>INDINGS</a:t>
            </a:r>
            <a:endParaRPr lang="en-US" sz="1800" b="0" strike="noStrike" spc="-1">
              <a:latin typeface="Arial"/>
            </a:endParaRPr>
          </a:p>
          <a:p>
            <a:pPr>
              <a:lnSpc>
                <a:spcPct val="100000"/>
              </a:lnSpc>
              <a:buNone/>
            </a:pPr>
            <a:r>
              <a:rPr lang="en-US" sz="1600" b="0" strike="noStrike" spc="-1">
                <a:solidFill>
                  <a:srgbClr val="000000"/>
                </a:solidFill>
                <a:latin typeface="Segoe UI"/>
              </a:rPr>
              <a:t>This study improved our understanding of OA development by assessing how joint pressure is distributed during tasks of daily living for healthy and arthritic subject</a:t>
            </a:r>
            <a:r>
              <a:rPr lang="en-CA" sz="1600" b="0" strike="noStrike" spc="-1">
                <a:solidFill>
                  <a:srgbClr val="000000"/>
                </a:solidFill>
                <a:latin typeface="Segoe UI"/>
              </a:rPr>
              <a:t>.</a:t>
            </a:r>
            <a:endParaRPr lang="en-US" sz="16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2018</a:t>
            </a:r>
            <a:endParaRPr lang="en-US" sz="1000" b="0" strike="noStrike" spc="-1">
              <a:latin typeface="Arial"/>
            </a:endParaRPr>
          </a:p>
        </p:txBody>
      </p:sp>
      <p:sp>
        <p:nvSpPr>
          <p:cNvPr id="148" name="Rectangle 28"/>
          <p:cNvSpPr/>
          <p:nvPr/>
        </p:nvSpPr>
        <p:spPr>
          <a:xfrm>
            <a:off x="832680" y="368028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49"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50"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51" name="Rectangle 27"/>
          <p:cNvSpPr/>
          <p:nvPr/>
        </p:nvSpPr>
        <p:spPr>
          <a:xfrm>
            <a:off x="537120" y="23875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52" name="TextBox 32"/>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M</a:t>
            </a:r>
            <a:r>
              <a:rPr lang="en-CA" sz="1800" b="0" strike="noStrike" spc="449">
                <a:solidFill>
                  <a:srgbClr val="000000"/>
                </a:solidFill>
                <a:latin typeface="Segoe UI"/>
              </a:rPr>
              <a:t>EASURING THE </a:t>
            </a:r>
            <a:r>
              <a:rPr lang="en-CA" sz="2400" b="0" strike="noStrike" spc="449">
                <a:solidFill>
                  <a:srgbClr val="000000"/>
                </a:solidFill>
                <a:latin typeface="Segoe UI"/>
              </a:rPr>
              <a:t>I</a:t>
            </a:r>
            <a:r>
              <a:rPr lang="en-CA" sz="1800" b="0" strike="noStrike" spc="449">
                <a:solidFill>
                  <a:srgbClr val="000000"/>
                </a:solidFill>
                <a:latin typeface="Segoe UI"/>
              </a:rPr>
              <a:t>MPACT OF </a:t>
            </a:r>
            <a:r>
              <a:rPr lang="en-CA" sz="2400" b="0" strike="noStrike" spc="449">
                <a:solidFill>
                  <a:srgbClr val="000000"/>
                </a:solidFill>
                <a:latin typeface="Segoe UI"/>
              </a:rPr>
              <a:t>T</a:t>
            </a:r>
            <a:r>
              <a:rPr lang="en-CA" sz="1800" b="0" strike="noStrike" spc="449">
                <a:solidFill>
                  <a:srgbClr val="000000"/>
                </a:solidFill>
                <a:latin typeface="Segoe UI"/>
              </a:rPr>
              <a:t>OTAL </a:t>
            </a:r>
            <a:r>
              <a:rPr lang="en-CA" sz="2400" b="0" strike="noStrike" spc="449">
                <a:solidFill>
                  <a:srgbClr val="000000"/>
                </a:solidFill>
                <a:latin typeface="Segoe UI"/>
              </a:rPr>
              <a:t>T</a:t>
            </a:r>
            <a:r>
              <a:rPr lang="en-CA" sz="1800" b="0" strike="noStrike" spc="449">
                <a:solidFill>
                  <a:srgbClr val="000000"/>
                </a:solidFill>
                <a:latin typeface="Segoe UI"/>
              </a:rPr>
              <a:t>HUMB </a:t>
            </a:r>
            <a:r>
              <a:rPr lang="en-CA" sz="2400" b="0" strike="noStrike" spc="449">
                <a:solidFill>
                  <a:srgbClr val="000000"/>
                </a:solidFill>
                <a:latin typeface="Segoe UI"/>
              </a:rPr>
              <a:t>R</a:t>
            </a:r>
            <a:r>
              <a:rPr lang="en-CA" sz="1800" b="0" strike="noStrike" spc="449">
                <a:solidFill>
                  <a:srgbClr val="000000"/>
                </a:solidFill>
                <a:latin typeface="Segoe UI"/>
              </a:rPr>
              <a:t>EPLACEMENT ON </a:t>
            </a:r>
            <a:r>
              <a:rPr lang="en-CA" sz="2400" b="0" strike="noStrike" spc="449">
                <a:solidFill>
                  <a:srgbClr val="000000"/>
                </a:solidFill>
                <a:latin typeface="Segoe UI"/>
              </a:rPr>
              <a:t>H</a:t>
            </a:r>
            <a:r>
              <a:rPr lang="en-CA" sz="1800" b="0" strike="noStrike" spc="449">
                <a:solidFill>
                  <a:srgbClr val="000000"/>
                </a:solidFill>
                <a:latin typeface="Segoe UI"/>
              </a:rPr>
              <a:t>AND </a:t>
            </a:r>
            <a:r>
              <a:rPr lang="en-CA" sz="2400" b="0" strike="noStrike" spc="449">
                <a:solidFill>
                  <a:srgbClr val="000000"/>
                </a:solidFill>
                <a:latin typeface="Segoe UI"/>
              </a:rPr>
              <a:t>M</a:t>
            </a:r>
            <a:r>
              <a:rPr lang="en-CA" sz="1800" b="0" strike="noStrike" spc="449">
                <a:solidFill>
                  <a:srgbClr val="000000"/>
                </a:solidFill>
                <a:latin typeface="Segoe UI"/>
              </a:rPr>
              <a:t>OBILITY</a:t>
            </a:r>
            <a:endParaRPr lang="en-US" sz="1800" b="0" strike="noStrike" spc="-1">
              <a:latin typeface="Arial"/>
            </a:endParaRPr>
          </a:p>
        </p:txBody>
      </p:sp>
      <p:sp>
        <p:nvSpPr>
          <p:cNvPr id="153"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54" name="Picture 15"/>
          <p:cNvPicPr/>
          <p:nvPr/>
        </p:nvPicPr>
        <p:blipFill>
          <a:blip r:embed="rId2"/>
          <a:srcRect t="7918"/>
          <a:stretch/>
        </p:blipFill>
        <p:spPr>
          <a:xfrm rot="16200000">
            <a:off x="7445880" y="1411200"/>
            <a:ext cx="788040" cy="1799640"/>
          </a:xfrm>
          <a:prstGeom prst="rect">
            <a:avLst/>
          </a:prstGeom>
          <a:ln w="0">
            <a:noFill/>
          </a:ln>
        </p:spPr>
      </p:pic>
      <p:pic>
        <p:nvPicPr>
          <p:cNvPr id="155" name="Picture 18"/>
          <p:cNvPicPr/>
          <p:nvPr/>
        </p:nvPicPr>
        <p:blipFill>
          <a:blip r:embed="rId3"/>
          <a:stretch/>
        </p:blipFill>
        <p:spPr>
          <a:xfrm rot="16200000">
            <a:off x="5974560" y="2847240"/>
            <a:ext cx="745560" cy="1799640"/>
          </a:xfrm>
          <a:prstGeom prst="rect">
            <a:avLst/>
          </a:prstGeom>
          <a:ln w="0">
            <a:noFill/>
          </a:ln>
        </p:spPr>
      </p:pic>
      <p:sp>
        <p:nvSpPr>
          <p:cNvPr id="156" name="TextBox 22"/>
          <p:cNvSpPr/>
          <p:nvPr/>
        </p:nvSpPr>
        <p:spPr>
          <a:xfrm>
            <a:off x="4232880" y="3610800"/>
            <a:ext cx="113076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1200" b="0" strike="noStrike" spc="299">
                <a:solidFill>
                  <a:srgbClr val="000000"/>
                </a:solidFill>
                <a:latin typeface="Calibri"/>
              </a:rPr>
              <a:t>IMPLANT</a:t>
            </a:r>
            <a:endParaRPr lang="en-US" sz="1200" b="0" strike="noStrike" spc="-1">
              <a:latin typeface="Arial"/>
            </a:endParaRPr>
          </a:p>
        </p:txBody>
      </p:sp>
      <p:sp>
        <p:nvSpPr>
          <p:cNvPr id="157" name="TextBox 23"/>
          <p:cNvSpPr/>
          <p:nvPr/>
        </p:nvSpPr>
        <p:spPr>
          <a:xfrm>
            <a:off x="6463440" y="2168280"/>
            <a:ext cx="49068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1200" b="0" strike="noStrike" spc="299">
                <a:solidFill>
                  <a:srgbClr val="000000"/>
                </a:solidFill>
                <a:latin typeface="Calibri"/>
              </a:rPr>
              <a:t>OA</a:t>
            </a:r>
            <a:endParaRPr lang="en-US" sz="1200" b="0" strike="noStrike" spc="-1">
              <a:latin typeface="Arial"/>
            </a:endParaRPr>
          </a:p>
        </p:txBody>
      </p:sp>
      <p:sp>
        <p:nvSpPr>
          <p:cNvPr id="158" name="TextBox 31"/>
          <p:cNvSpPr/>
          <p:nvPr/>
        </p:nvSpPr>
        <p:spPr>
          <a:xfrm>
            <a:off x="832680" y="3680280"/>
            <a:ext cx="801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F</a:t>
            </a:r>
            <a:r>
              <a:rPr lang="en-CA" sz="1800" b="0" strike="noStrike" spc="-1">
                <a:solidFill>
                  <a:srgbClr val="000000"/>
                </a:solidFill>
                <a:latin typeface="Segoe UI"/>
              </a:rPr>
              <a:t>INDINGS</a:t>
            </a:r>
            <a:endParaRPr lang="en-US" sz="1800" b="0" strike="noStrike" spc="-1">
              <a:latin typeface="Arial"/>
            </a:endParaRPr>
          </a:p>
          <a:p>
            <a:pPr>
              <a:lnSpc>
                <a:spcPct val="100000"/>
              </a:lnSpc>
              <a:buNone/>
            </a:pPr>
            <a:r>
              <a:rPr lang="en-US" sz="1600" b="0" strike="noStrike" spc="-1">
                <a:solidFill>
                  <a:srgbClr val="000000"/>
                </a:solidFill>
                <a:latin typeface="Segoe UI"/>
              </a:rPr>
              <a:t>Thumb arthroplasty partially restores joint function and mobility but cannot fully replicate the kinematics of the healthy thumb</a:t>
            </a:r>
            <a:r>
              <a:rPr lang="en-CA" sz="1600" b="0" strike="noStrike" spc="-1">
                <a:solidFill>
                  <a:srgbClr val="000000"/>
                </a:solidFill>
                <a:latin typeface="Segoe UI"/>
              </a:rPr>
              <a:t>. Such results can potentially </a:t>
            </a:r>
            <a:r>
              <a:rPr lang="en-US" sz="1600" b="0" strike="noStrike" spc="-1">
                <a:solidFill>
                  <a:srgbClr val="000000"/>
                </a:solidFill>
                <a:latin typeface="Segoe UI"/>
              </a:rPr>
              <a:t>help enhance current implant designs.</a:t>
            </a:r>
            <a:endParaRPr lang="en-US" sz="1600" b="0" strike="noStrike" spc="-1">
              <a:latin typeface="Arial"/>
            </a:endParaRPr>
          </a:p>
        </p:txBody>
      </p:sp>
      <p:sp>
        <p:nvSpPr>
          <p:cNvPr id="159" name="TextBox 30"/>
          <p:cNvSpPr/>
          <p:nvPr/>
        </p:nvSpPr>
        <p:spPr>
          <a:xfrm>
            <a:off x="537120" y="2387520"/>
            <a:ext cx="831420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H</a:t>
            </a:r>
            <a:r>
              <a:rPr lang="en-CA" sz="1800" b="0" strike="noStrike" spc="-1">
                <a:solidFill>
                  <a:srgbClr val="000000"/>
                </a:solidFill>
                <a:latin typeface="Segoe UI"/>
              </a:rPr>
              <a:t>OW</a:t>
            </a:r>
            <a:endParaRPr lang="en-US" sz="1800" b="0" strike="noStrike" spc="-1">
              <a:latin typeface="Arial"/>
            </a:endParaRPr>
          </a:p>
          <a:p>
            <a:pPr>
              <a:lnSpc>
                <a:spcPct val="100000"/>
              </a:lnSpc>
              <a:buNone/>
            </a:pPr>
            <a:r>
              <a:rPr lang="en-US" sz="1600" b="0" strike="noStrike" spc="-1">
                <a:solidFill>
                  <a:srgbClr val="000000"/>
                </a:solidFill>
                <a:latin typeface="Segoe UI"/>
              </a:rPr>
              <a:t>Collect patient’s pre- and post-surgery CT scans while performing defined movements and quantify mobility using custom-made medical imaging-based motion capture algorithm.</a:t>
            </a:r>
            <a:endParaRPr lang="en-US" sz="1600" b="0" strike="noStrike" spc="-1">
              <a:latin typeface="Arial"/>
            </a:endParaRPr>
          </a:p>
        </p:txBody>
      </p:sp>
      <p:sp>
        <p:nvSpPr>
          <p:cNvPr id="160" name="TextBox 9"/>
          <p:cNvSpPr/>
          <p:nvPr/>
        </p:nvSpPr>
        <p:spPr>
          <a:xfrm>
            <a:off x="292680" y="110016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URPOSE</a:t>
            </a:r>
            <a:endParaRPr lang="en-US" sz="1800" b="0" strike="noStrike" spc="-1">
              <a:latin typeface="Arial"/>
            </a:endParaRPr>
          </a:p>
          <a:p>
            <a:pPr>
              <a:lnSpc>
                <a:spcPct val="100000"/>
              </a:lnSpc>
              <a:buNone/>
            </a:pPr>
            <a:r>
              <a:rPr lang="en-US" sz="1600" b="0" strike="noStrike" spc="-1">
                <a:solidFill>
                  <a:srgbClr val="000000"/>
                </a:solidFill>
                <a:latin typeface="Segoe UI"/>
              </a:rPr>
              <a:t>Understand how total thumb replacement prosthesis affect and/or restore the mobility of patients who suffered from advanced joint degeneration</a:t>
            </a:r>
            <a:r>
              <a:rPr lang="en-CA" sz="1600" b="0" strike="noStrike" spc="-1">
                <a:solidFill>
                  <a:srgbClr val="000000"/>
                </a:solidFill>
                <a:latin typeface="Segoe UI"/>
              </a:rPr>
              <a:t>.</a:t>
            </a:r>
            <a:endParaRPr lang="en-US" sz="16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162" name="Rectangle 28"/>
          <p:cNvSpPr/>
          <p:nvPr/>
        </p:nvSpPr>
        <p:spPr>
          <a:xfrm>
            <a:off x="832680" y="368028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63"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64"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65" name="Rectangle 27"/>
          <p:cNvSpPr/>
          <p:nvPr/>
        </p:nvSpPr>
        <p:spPr>
          <a:xfrm>
            <a:off x="537120" y="23875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66" name="TextBox 32"/>
          <p:cNvSpPr/>
          <p:nvPr/>
        </p:nvSpPr>
        <p:spPr>
          <a:xfrm>
            <a:off x="1226520" y="0"/>
            <a:ext cx="7917120" cy="1186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A</a:t>
            </a:r>
            <a:r>
              <a:rPr lang="en-CA" sz="1800" b="0" strike="noStrike" spc="449">
                <a:solidFill>
                  <a:srgbClr val="000000"/>
                </a:solidFill>
                <a:latin typeface="Segoe UI"/>
              </a:rPr>
              <a:t>SSESSING </a:t>
            </a:r>
            <a:r>
              <a:rPr lang="en-CA" sz="2400" b="0" strike="noStrike" spc="449">
                <a:solidFill>
                  <a:srgbClr val="000000"/>
                </a:solidFill>
                <a:latin typeface="Segoe UI"/>
              </a:rPr>
              <a:t>S</a:t>
            </a:r>
            <a:r>
              <a:rPr lang="en-CA" sz="1800" b="0" strike="noStrike" spc="449">
                <a:solidFill>
                  <a:srgbClr val="000000"/>
                </a:solidFill>
                <a:latin typeface="Segoe UI"/>
              </a:rPr>
              <a:t>OFT </a:t>
            </a:r>
            <a:r>
              <a:rPr lang="en-CA" sz="2400" b="0" strike="noStrike" spc="449">
                <a:solidFill>
                  <a:srgbClr val="000000"/>
                </a:solidFill>
                <a:latin typeface="Segoe UI"/>
              </a:rPr>
              <a:t>T</a:t>
            </a:r>
            <a:r>
              <a:rPr lang="en-CA" sz="1800" b="0" strike="noStrike" spc="449">
                <a:solidFill>
                  <a:srgbClr val="000000"/>
                </a:solidFill>
                <a:latin typeface="Segoe UI"/>
              </a:rPr>
              <a:t>ISSUES </a:t>
            </a:r>
            <a:r>
              <a:rPr lang="en-CA" sz="2400" b="0" strike="noStrike" spc="449">
                <a:solidFill>
                  <a:srgbClr val="000000"/>
                </a:solidFill>
                <a:latin typeface="Segoe UI"/>
              </a:rPr>
              <a:t>P</a:t>
            </a:r>
            <a:r>
              <a:rPr lang="en-CA" sz="1800" b="0" strike="noStrike" spc="449">
                <a:solidFill>
                  <a:srgbClr val="000000"/>
                </a:solidFill>
                <a:latin typeface="Segoe UI"/>
              </a:rPr>
              <a:t>ROPERTIES </a:t>
            </a:r>
            <a:r>
              <a:rPr lang="en-CA" sz="2400" b="0" strike="noStrike" spc="449">
                <a:solidFill>
                  <a:srgbClr val="000000"/>
                </a:solidFill>
                <a:latin typeface="Segoe UI"/>
              </a:rPr>
              <a:t>U</a:t>
            </a:r>
            <a:r>
              <a:rPr lang="en-CA" sz="1800" b="0" strike="noStrike" spc="449">
                <a:solidFill>
                  <a:srgbClr val="000000"/>
                </a:solidFill>
                <a:latin typeface="Segoe UI"/>
              </a:rPr>
              <a:t>SING </a:t>
            </a:r>
            <a:r>
              <a:rPr lang="en-CA" sz="2400" b="0" strike="noStrike" spc="449">
                <a:solidFill>
                  <a:srgbClr val="000000"/>
                </a:solidFill>
                <a:latin typeface="Segoe UI"/>
              </a:rPr>
              <a:t>C</a:t>
            </a:r>
            <a:r>
              <a:rPr lang="en-CA" sz="1800" b="0" strike="noStrike" spc="449">
                <a:solidFill>
                  <a:srgbClr val="000000"/>
                </a:solidFill>
                <a:latin typeface="Segoe UI"/>
              </a:rPr>
              <a:t>ONTRAST </a:t>
            </a:r>
            <a:r>
              <a:rPr lang="en-CA" sz="2400" b="0" strike="noStrike" spc="449">
                <a:solidFill>
                  <a:srgbClr val="000000"/>
                </a:solidFill>
                <a:latin typeface="Segoe UI"/>
              </a:rPr>
              <a:t>E</a:t>
            </a:r>
            <a:r>
              <a:rPr lang="en-CA" sz="1800" b="0" strike="noStrike" spc="449">
                <a:solidFill>
                  <a:srgbClr val="000000"/>
                </a:solidFill>
                <a:latin typeface="Segoe UI"/>
              </a:rPr>
              <a:t>NHANCED </a:t>
            </a:r>
            <a:r>
              <a:rPr lang="en-CA" sz="2400" b="0" strike="noStrike" spc="449">
                <a:solidFill>
                  <a:srgbClr val="000000"/>
                </a:solidFill>
                <a:latin typeface="Segoe UI"/>
              </a:rPr>
              <a:t>M</a:t>
            </a:r>
            <a:r>
              <a:rPr lang="en-CA" sz="1800" b="0" strike="noStrike" spc="449">
                <a:solidFill>
                  <a:srgbClr val="000000"/>
                </a:solidFill>
                <a:latin typeface="Segoe UI"/>
              </a:rPr>
              <a:t>EDICAL </a:t>
            </a:r>
            <a:r>
              <a:rPr lang="en-CA" sz="2400" b="0" strike="noStrike" spc="449">
                <a:solidFill>
                  <a:srgbClr val="000000"/>
                </a:solidFill>
                <a:latin typeface="Segoe UI"/>
              </a:rPr>
              <a:t>I</a:t>
            </a:r>
            <a:r>
              <a:rPr lang="en-CA" sz="1800" b="0" strike="noStrike" spc="449">
                <a:solidFill>
                  <a:srgbClr val="000000"/>
                </a:solidFill>
                <a:latin typeface="Segoe UI"/>
              </a:rPr>
              <a:t>MAGING</a:t>
            </a:r>
            <a:endParaRPr lang="en-US" sz="1800" b="0" strike="noStrike" spc="-1">
              <a:latin typeface="Arial"/>
            </a:endParaRPr>
          </a:p>
        </p:txBody>
      </p:sp>
      <p:sp>
        <p:nvSpPr>
          <p:cNvPr id="167"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pic>
        <p:nvPicPr>
          <p:cNvPr id="168" name="Picture 19"/>
          <p:cNvPicPr/>
          <p:nvPr/>
        </p:nvPicPr>
        <p:blipFill>
          <a:blip r:embed="rId2"/>
          <a:srcRect l="37195" t="5124" r="38334" b="9891"/>
          <a:stretch/>
        </p:blipFill>
        <p:spPr>
          <a:xfrm>
            <a:off x="6867720" y="3401640"/>
            <a:ext cx="678240" cy="678240"/>
          </a:xfrm>
          <a:prstGeom prst="rect">
            <a:avLst/>
          </a:prstGeom>
          <a:ln w="0">
            <a:noFill/>
          </a:ln>
        </p:spPr>
      </p:pic>
      <p:pic>
        <p:nvPicPr>
          <p:cNvPr id="169" name="Picture 20"/>
          <p:cNvPicPr/>
          <p:nvPr/>
        </p:nvPicPr>
        <p:blipFill>
          <a:blip r:embed="rId3"/>
          <a:srcRect l="4777" t="4708" r="4164" b="4233"/>
          <a:stretch/>
        </p:blipFill>
        <p:spPr>
          <a:xfrm>
            <a:off x="7783560" y="1864800"/>
            <a:ext cx="856800" cy="856800"/>
          </a:xfrm>
          <a:prstGeom prst="rect">
            <a:avLst/>
          </a:prstGeom>
          <a:ln w="0">
            <a:noFill/>
          </a:ln>
        </p:spPr>
      </p:pic>
      <p:sp>
        <p:nvSpPr>
          <p:cNvPr id="170" name="TextBox 9"/>
          <p:cNvSpPr/>
          <p:nvPr/>
        </p:nvSpPr>
        <p:spPr>
          <a:xfrm>
            <a:off x="292680" y="110016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P</a:t>
            </a:r>
            <a:r>
              <a:rPr lang="en-CA" sz="1800" b="0" strike="noStrike" spc="-1">
                <a:solidFill>
                  <a:srgbClr val="000000"/>
                </a:solidFill>
                <a:latin typeface="Segoe UI"/>
              </a:rPr>
              <a:t>URPOSE</a:t>
            </a:r>
            <a:endParaRPr lang="en-US" sz="1800" b="0" strike="noStrike" spc="-1">
              <a:latin typeface="Arial"/>
            </a:endParaRPr>
          </a:p>
          <a:p>
            <a:pPr>
              <a:lnSpc>
                <a:spcPct val="100000"/>
              </a:lnSpc>
              <a:buNone/>
            </a:pPr>
            <a:r>
              <a:rPr lang="en-US" sz="1600" b="0" strike="noStrike" spc="-1">
                <a:solidFill>
                  <a:srgbClr val="000000"/>
                </a:solidFill>
                <a:latin typeface="Segoe UI"/>
              </a:rPr>
              <a:t>Enable the patient-specific in vivo assessment of soft tissue morphology and mechanical properties</a:t>
            </a:r>
            <a:r>
              <a:rPr lang="en-CA" sz="1600" b="0" strike="noStrike" spc="-1">
                <a:solidFill>
                  <a:srgbClr val="000000"/>
                </a:solidFill>
                <a:latin typeface="Segoe UI"/>
              </a:rPr>
              <a:t> using a non-destructive medical imaging-based approach.</a:t>
            </a:r>
            <a:endParaRPr lang="en-US" sz="1600" b="0" strike="noStrike" spc="-1">
              <a:latin typeface="Arial"/>
            </a:endParaRPr>
          </a:p>
        </p:txBody>
      </p:sp>
      <p:sp>
        <p:nvSpPr>
          <p:cNvPr id="171" name="TextBox 30"/>
          <p:cNvSpPr/>
          <p:nvPr/>
        </p:nvSpPr>
        <p:spPr>
          <a:xfrm>
            <a:off x="537120" y="2387520"/>
            <a:ext cx="831420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H</a:t>
            </a:r>
            <a:r>
              <a:rPr lang="en-CA" sz="1800" b="0" strike="noStrike" spc="-1">
                <a:solidFill>
                  <a:srgbClr val="000000"/>
                </a:solidFill>
                <a:latin typeface="Segoe UI"/>
              </a:rPr>
              <a:t>OW</a:t>
            </a:r>
            <a:endParaRPr lang="en-US" sz="1800" b="0" strike="noStrike" spc="-1">
              <a:latin typeface="Arial"/>
            </a:endParaRPr>
          </a:p>
          <a:p>
            <a:pPr>
              <a:lnSpc>
                <a:spcPct val="100000"/>
              </a:lnSpc>
              <a:buNone/>
            </a:pPr>
            <a:r>
              <a:rPr lang="en-US" sz="1600" b="0" strike="noStrike" spc="-1">
                <a:solidFill>
                  <a:srgbClr val="000000"/>
                </a:solidFill>
                <a:latin typeface="Segoe UI"/>
              </a:rPr>
              <a:t>Measure cartilage behavior using custom indentation technology and collect contrast-enhanced CT scans to assess the association between mechanical and image properties.</a:t>
            </a:r>
            <a:endParaRPr lang="en-US" sz="1600" b="0" strike="noStrike" spc="-1">
              <a:latin typeface="Arial"/>
            </a:endParaRPr>
          </a:p>
        </p:txBody>
      </p:sp>
      <p:sp>
        <p:nvSpPr>
          <p:cNvPr id="172" name="TextBox 31"/>
          <p:cNvSpPr/>
          <p:nvPr/>
        </p:nvSpPr>
        <p:spPr>
          <a:xfrm>
            <a:off x="832680" y="3680280"/>
            <a:ext cx="801864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F</a:t>
            </a:r>
            <a:r>
              <a:rPr lang="en-CA" sz="1800" b="0" strike="noStrike" spc="-1">
                <a:solidFill>
                  <a:srgbClr val="000000"/>
                </a:solidFill>
                <a:latin typeface="Segoe UI"/>
              </a:rPr>
              <a:t>INDINGS</a:t>
            </a:r>
            <a:endParaRPr lang="en-US" sz="1800" b="0" strike="noStrike" spc="-1">
              <a:latin typeface="Arial"/>
            </a:endParaRPr>
          </a:p>
          <a:p>
            <a:pPr>
              <a:lnSpc>
                <a:spcPct val="100000"/>
              </a:lnSpc>
              <a:buNone/>
            </a:pPr>
            <a:r>
              <a:rPr lang="en-US" sz="1600" b="0" strike="noStrike" spc="-1">
                <a:solidFill>
                  <a:srgbClr val="000000"/>
                </a:solidFill>
                <a:latin typeface="Segoe UI"/>
              </a:rPr>
              <a:t>This work provides a new method for the patient-specific assessment of cartilage properties, as well as a dataset for the development of more accurate computer models of human joints.</a:t>
            </a:r>
            <a:endParaRPr lang="en-US" sz="16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174"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75"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76" name="Rectangle 27"/>
          <p:cNvSpPr/>
          <p:nvPr/>
        </p:nvSpPr>
        <p:spPr>
          <a:xfrm>
            <a:off x="537120" y="225684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77" name="TextBox 32"/>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D</a:t>
            </a:r>
            <a:r>
              <a:rPr lang="en-CA" sz="1800" b="0" strike="noStrike" spc="449">
                <a:solidFill>
                  <a:srgbClr val="000000"/>
                </a:solidFill>
                <a:latin typeface="Segoe UI"/>
              </a:rPr>
              <a:t>EVELOPMENT OF A</a:t>
            </a:r>
            <a:endParaRPr lang="en-US" sz="1800" b="0" strike="noStrike" spc="-1">
              <a:latin typeface="Arial"/>
            </a:endParaRPr>
          </a:p>
          <a:p>
            <a:pPr algn="ctr">
              <a:lnSpc>
                <a:spcPct val="100000"/>
              </a:lnSpc>
              <a:buNone/>
            </a:pPr>
            <a:r>
              <a:rPr lang="en-CA" sz="2400" b="0" strike="noStrike" spc="449">
                <a:solidFill>
                  <a:srgbClr val="000000"/>
                </a:solidFill>
                <a:latin typeface="Segoe UI"/>
              </a:rPr>
              <a:t>3D</a:t>
            </a:r>
            <a:r>
              <a:rPr lang="en-CA" sz="1800" b="0" strike="noStrike" spc="449">
                <a:solidFill>
                  <a:srgbClr val="000000"/>
                </a:solidFill>
                <a:latin typeface="Segoe UI"/>
              </a:rPr>
              <a:t> </a:t>
            </a:r>
            <a:r>
              <a:rPr lang="en-CA" sz="2400" b="0" strike="noStrike" spc="449">
                <a:solidFill>
                  <a:srgbClr val="000000"/>
                </a:solidFill>
                <a:latin typeface="Segoe UI"/>
              </a:rPr>
              <a:t>T</a:t>
            </a:r>
            <a:r>
              <a:rPr lang="en-CA" sz="1800" b="0" strike="noStrike" spc="449">
                <a:solidFill>
                  <a:srgbClr val="000000"/>
                </a:solidFill>
                <a:latin typeface="Segoe UI"/>
              </a:rPr>
              <a:t>RANSFORMATIONS </a:t>
            </a:r>
            <a:r>
              <a:rPr lang="en-CA" sz="2400" b="0" strike="noStrike" spc="449">
                <a:solidFill>
                  <a:srgbClr val="000000"/>
                </a:solidFill>
                <a:latin typeface="Segoe UI"/>
              </a:rPr>
              <a:t>T</a:t>
            </a:r>
            <a:r>
              <a:rPr lang="en-CA" sz="1800" b="0" strike="noStrike" spc="449">
                <a:solidFill>
                  <a:srgbClr val="000000"/>
                </a:solidFill>
                <a:latin typeface="Segoe UI"/>
              </a:rPr>
              <a:t>OOLBOX</a:t>
            </a:r>
            <a:endParaRPr lang="en-US" sz="1800" b="0" strike="noStrike" spc="-1">
              <a:latin typeface="Arial"/>
            </a:endParaRPr>
          </a:p>
        </p:txBody>
      </p:sp>
      <p:sp>
        <p:nvSpPr>
          <p:cNvPr id="178"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graphicFrame>
        <p:nvGraphicFramePr>
          <p:cNvPr id="179" name="Table 1"/>
          <p:cNvGraphicFramePr/>
          <p:nvPr/>
        </p:nvGraphicFramePr>
        <p:xfrm>
          <a:off x="0" y="2718720"/>
          <a:ext cx="9143640" cy="2015640"/>
        </p:xfrm>
        <a:graphic>
          <a:graphicData uri="http://schemas.openxmlformats.org/drawingml/2006/table">
            <a:tbl>
              <a:tblPr/>
              <a:tblGrid>
                <a:gridCol w="2985840">
                  <a:extLst>
                    <a:ext uri="{9D8B030D-6E8A-4147-A177-3AD203B41FA5}">
                      <a16:colId xmlns:a16="http://schemas.microsoft.com/office/drawing/2014/main" val="20000"/>
                    </a:ext>
                  </a:extLst>
                </a:gridCol>
                <a:gridCol w="6157800">
                  <a:extLst>
                    <a:ext uri="{9D8B030D-6E8A-4147-A177-3AD203B41FA5}">
                      <a16:colId xmlns:a16="http://schemas.microsoft.com/office/drawing/2014/main" val="20001"/>
                    </a:ext>
                  </a:extLst>
                </a:gridCol>
              </a:tblGrid>
              <a:tr h="504000">
                <a:tc>
                  <a:txBody>
                    <a:bodyPr/>
                    <a:lstStyle/>
                    <a:p>
                      <a:pPr algn="r">
                        <a:lnSpc>
                          <a:spcPct val="100000"/>
                        </a:lnSpc>
                        <a:buNone/>
                      </a:pPr>
                      <a:r>
                        <a:rPr lang="en-US" sz="1350" b="1" strike="noStrike" spc="-1">
                          <a:solidFill>
                            <a:srgbClr val="000000"/>
                          </a:solidFill>
                          <a:latin typeface="Calibri"/>
                        </a:rPr>
                        <a:t>Global to local transformations</a:t>
                      </a:r>
                      <a:endParaRPr lang="en-US" sz="1350" b="0" strike="noStrike" spc="-1">
                        <a:latin typeface="Arial"/>
                      </a:endParaRPr>
                    </a:p>
                  </a:txBody>
                  <a:tcPr anchor="ctr">
                    <a:lnL w="12240">
                      <a:noFill/>
                    </a:lnL>
                    <a:lnR w="28080">
                      <a:solidFill>
                        <a:srgbClr val="000000"/>
                      </a:solidFill>
                    </a:lnR>
                    <a:lnT w="28080">
                      <a:noFill/>
                    </a:lnT>
                    <a:lnB w="6480">
                      <a:solidFill>
                        <a:srgbClr val="000000"/>
                      </a:solidFill>
                    </a:lnB>
                    <a:noFill/>
                  </a:tcPr>
                </a:tc>
                <a:tc>
                  <a:txBody>
                    <a:bodyPr/>
                    <a:lstStyle/>
                    <a:p>
                      <a:pPr>
                        <a:lnSpc>
                          <a:spcPct val="100000"/>
                        </a:lnSpc>
                        <a:buNone/>
                      </a:pPr>
                      <a:r>
                        <a:rPr lang="en-US" sz="1350" b="0" strike="noStrike" spc="-1">
                          <a:solidFill>
                            <a:srgbClr val="000000"/>
                          </a:solidFill>
                          <a:latin typeface="Calibri"/>
                        </a:rPr>
                        <a:t>Calculates the rotation and translation matrices allowing the transformations of a data set from a global to a local coordinate system (and vice versa).</a:t>
                      </a:r>
                      <a:endParaRPr lang="en-US" sz="1350" b="0" strike="noStrike" spc="-1">
                        <a:latin typeface="Arial"/>
                      </a:endParaRPr>
                    </a:p>
                  </a:txBody>
                  <a:tcPr anchor="ctr">
                    <a:lnL w="28080">
                      <a:solidFill>
                        <a:srgbClr val="000000"/>
                      </a:solidFill>
                    </a:lnL>
                    <a:lnR w="12240">
                      <a:noFill/>
                    </a:lnR>
                    <a:lnT w="28080">
                      <a:noFill/>
                    </a:lnT>
                    <a:lnB w="6480">
                      <a:solidFill>
                        <a:srgbClr val="000000"/>
                      </a:solidFill>
                    </a:lnB>
                    <a:noFill/>
                  </a:tcPr>
                </a:tc>
                <a:extLst>
                  <a:ext uri="{0D108BD9-81ED-4DB2-BD59-A6C34878D82A}">
                    <a16:rowId xmlns:a16="http://schemas.microsoft.com/office/drawing/2014/main" val="10000"/>
                  </a:ext>
                </a:extLst>
              </a:tr>
              <a:tr h="504000">
                <a:tc>
                  <a:txBody>
                    <a:bodyPr/>
                    <a:lstStyle/>
                    <a:p>
                      <a:pPr algn="r">
                        <a:lnSpc>
                          <a:spcPct val="100000"/>
                        </a:lnSpc>
                        <a:buNone/>
                      </a:pPr>
                      <a:r>
                        <a:rPr lang="en-CA" sz="1350" b="1" strike="noStrike" spc="-1">
                          <a:solidFill>
                            <a:srgbClr val="000000"/>
                          </a:solidFill>
                          <a:latin typeface="Calibri"/>
                        </a:rPr>
                        <a:t>Motion capture processing</a:t>
                      </a:r>
                      <a:endParaRPr lang="en-US" sz="1350" b="0" strike="noStrike" spc="-1">
                        <a:latin typeface="Arial"/>
                      </a:endParaRPr>
                    </a:p>
                  </a:txBody>
                  <a:tcPr anchor="ctr">
                    <a:lnL w="12240">
                      <a:noFill/>
                    </a:lnL>
                    <a:lnR w="28080">
                      <a:solidFill>
                        <a:srgbClr val="000000"/>
                      </a:solidFill>
                    </a:lnR>
                    <a:lnT w="6480">
                      <a:solidFill>
                        <a:srgbClr val="000000"/>
                      </a:solidFill>
                    </a:lnT>
                    <a:lnB w="6480">
                      <a:solidFill>
                        <a:srgbClr val="000000"/>
                      </a:solidFill>
                    </a:lnB>
                    <a:noFill/>
                  </a:tcPr>
                </a:tc>
                <a:tc>
                  <a:txBody>
                    <a:bodyPr/>
                    <a:lstStyle/>
                    <a:p>
                      <a:pPr>
                        <a:lnSpc>
                          <a:spcPct val="100000"/>
                        </a:lnSpc>
                        <a:buNone/>
                      </a:pPr>
                      <a:r>
                        <a:rPr lang="en-US" sz="1350" b="0" strike="noStrike" spc="-1">
                          <a:solidFill>
                            <a:srgbClr val="000000"/>
                          </a:solidFill>
                          <a:latin typeface="Calibri"/>
                        </a:rPr>
                        <a:t>Use rigid body dynamics to extract the 3D trajectories of joint centers from static and dynamic marker-based motion capture data (e.g. Vicon).</a:t>
                      </a:r>
                      <a:endParaRPr lang="en-US" sz="1350" b="0" strike="noStrike" spc="-1">
                        <a:latin typeface="Arial"/>
                      </a:endParaRPr>
                    </a:p>
                  </a:txBody>
                  <a:tcPr anchor="ctr">
                    <a:lnL w="28080">
                      <a:solidFill>
                        <a:srgbClr val="000000"/>
                      </a:solidFill>
                    </a:lnL>
                    <a:lnR w="12240">
                      <a:noFill/>
                    </a:lnR>
                    <a:lnT w="6480">
                      <a:solidFill>
                        <a:srgbClr val="000000"/>
                      </a:solidFill>
                    </a:lnT>
                    <a:lnB w="6480">
                      <a:solidFill>
                        <a:srgbClr val="000000"/>
                      </a:solidFill>
                    </a:lnB>
                    <a:noFill/>
                  </a:tcPr>
                </a:tc>
                <a:extLst>
                  <a:ext uri="{0D108BD9-81ED-4DB2-BD59-A6C34878D82A}">
                    <a16:rowId xmlns:a16="http://schemas.microsoft.com/office/drawing/2014/main" val="10001"/>
                  </a:ext>
                </a:extLst>
              </a:tr>
              <a:tr h="504000">
                <a:tc>
                  <a:txBody>
                    <a:bodyPr/>
                    <a:lstStyle/>
                    <a:p>
                      <a:pPr algn="r">
                        <a:lnSpc>
                          <a:spcPct val="100000"/>
                        </a:lnSpc>
                        <a:buNone/>
                      </a:pPr>
                      <a:r>
                        <a:rPr lang="en-CA" sz="1350" b="1" strike="noStrike" spc="-1">
                          <a:solidFill>
                            <a:srgbClr val="000000"/>
                          </a:solidFill>
                          <a:latin typeface="Calibri"/>
                        </a:rPr>
                        <a:t>Nearest (Euclidean) neighbor</a:t>
                      </a:r>
                      <a:endParaRPr lang="en-US" sz="1350" b="0" strike="noStrike" spc="-1">
                        <a:latin typeface="Arial"/>
                      </a:endParaRPr>
                    </a:p>
                  </a:txBody>
                  <a:tcPr anchor="ctr">
                    <a:lnL w="12240">
                      <a:noFill/>
                    </a:lnL>
                    <a:lnR w="28080">
                      <a:solidFill>
                        <a:srgbClr val="000000"/>
                      </a:solidFill>
                    </a:lnR>
                    <a:lnT w="6480">
                      <a:solidFill>
                        <a:srgbClr val="000000"/>
                      </a:solidFill>
                    </a:lnT>
                    <a:lnB w="6480">
                      <a:solidFill>
                        <a:srgbClr val="000000"/>
                      </a:solidFill>
                    </a:lnB>
                    <a:noFill/>
                  </a:tcPr>
                </a:tc>
                <a:tc>
                  <a:txBody>
                    <a:bodyPr/>
                    <a:lstStyle/>
                    <a:p>
                      <a:pPr>
                        <a:lnSpc>
                          <a:spcPct val="100000"/>
                        </a:lnSpc>
                        <a:buNone/>
                      </a:pPr>
                      <a:r>
                        <a:rPr lang="en-US" sz="1350" b="0" strike="noStrike" spc="-1">
                          <a:solidFill>
                            <a:srgbClr val="000000"/>
                          </a:solidFill>
                          <a:latin typeface="Calibri"/>
                        </a:rPr>
                        <a:t>Find the nearest (Euclidean) neighbor between two data sets of points.</a:t>
                      </a:r>
                      <a:endParaRPr lang="en-US" sz="1350" b="0" strike="noStrike" spc="-1">
                        <a:latin typeface="Arial"/>
                      </a:endParaRPr>
                    </a:p>
                  </a:txBody>
                  <a:tcPr anchor="ctr">
                    <a:lnL w="28080">
                      <a:solidFill>
                        <a:srgbClr val="000000"/>
                      </a:solidFill>
                    </a:lnL>
                    <a:lnR w="12240">
                      <a:noFill/>
                    </a:lnR>
                    <a:lnT w="6480">
                      <a:solidFill>
                        <a:srgbClr val="000000"/>
                      </a:solidFill>
                    </a:lnT>
                    <a:lnB w="6480">
                      <a:solidFill>
                        <a:srgbClr val="000000"/>
                      </a:solidFill>
                    </a:lnB>
                    <a:noFill/>
                  </a:tcPr>
                </a:tc>
                <a:extLst>
                  <a:ext uri="{0D108BD9-81ED-4DB2-BD59-A6C34878D82A}">
                    <a16:rowId xmlns:a16="http://schemas.microsoft.com/office/drawing/2014/main" val="10002"/>
                  </a:ext>
                </a:extLst>
              </a:tr>
              <a:tr h="504000">
                <a:tc>
                  <a:txBody>
                    <a:bodyPr/>
                    <a:lstStyle/>
                    <a:p>
                      <a:pPr algn="r">
                        <a:lnSpc>
                          <a:spcPct val="100000"/>
                        </a:lnSpc>
                        <a:buNone/>
                      </a:pPr>
                      <a:r>
                        <a:rPr lang="en-CA" sz="1350" b="1" strike="noStrike" spc="-1">
                          <a:solidFill>
                            <a:srgbClr val="000000"/>
                          </a:solidFill>
                          <a:latin typeface="Calibri"/>
                        </a:rPr>
                        <a:t>Iterative Closest Point (ICP)</a:t>
                      </a:r>
                      <a:endParaRPr lang="en-US" sz="1350" b="0" strike="noStrike" spc="-1">
                        <a:latin typeface="Arial"/>
                      </a:endParaRPr>
                    </a:p>
                  </a:txBody>
                  <a:tcPr anchor="ctr">
                    <a:lnL w="12240">
                      <a:noFill/>
                    </a:lnL>
                    <a:lnR w="28080">
                      <a:solidFill>
                        <a:srgbClr val="000000"/>
                      </a:solidFill>
                    </a:lnR>
                    <a:lnT w="6480">
                      <a:solidFill>
                        <a:srgbClr val="000000"/>
                      </a:solidFill>
                    </a:lnT>
                    <a:lnB w="12240">
                      <a:noFill/>
                    </a:lnB>
                    <a:noFill/>
                  </a:tcPr>
                </a:tc>
                <a:tc>
                  <a:txBody>
                    <a:bodyPr/>
                    <a:lstStyle/>
                    <a:p>
                      <a:pPr>
                        <a:lnSpc>
                          <a:spcPct val="100000"/>
                        </a:lnSpc>
                        <a:buNone/>
                      </a:pPr>
                      <a:r>
                        <a:rPr lang="en-US" sz="1350" b="0" strike="noStrike" spc="-1">
                          <a:solidFill>
                            <a:srgbClr val="000000"/>
                          </a:solidFill>
                          <a:latin typeface="Calibri"/>
                        </a:rPr>
                        <a:t>Use an ICP method to find the best-fit transform that maps solid A on to solid B (for 3D registration).</a:t>
                      </a:r>
                      <a:endParaRPr lang="en-US" sz="1350" b="0" strike="noStrike" spc="-1">
                        <a:latin typeface="Arial"/>
                      </a:endParaRPr>
                    </a:p>
                  </a:txBody>
                  <a:tcPr anchor="ctr">
                    <a:lnL w="28080">
                      <a:solidFill>
                        <a:srgbClr val="000000"/>
                      </a:solidFill>
                    </a:lnL>
                    <a:lnR w="12240">
                      <a:noFill/>
                    </a:lnR>
                    <a:lnT w="6480">
                      <a:solidFill>
                        <a:srgbClr val="000000"/>
                      </a:solidFill>
                    </a:lnT>
                    <a:lnB w="12240">
                      <a:noFill/>
                    </a:lnB>
                    <a:noFill/>
                  </a:tcPr>
                </a:tc>
                <a:extLst>
                  <a:ext uri="{0D108BD9-81ED-4DB2-BD59-A6C34878D82A}">
                    <a16:rowId xmlns:a16="http://schemas.microsoft.com/office/drawing/2014/main" val="10003"/>
                  </a:ext>
                </a:extLst>
              </a:tr>
            </a:tbl>
          </a:graphicData>
        </a:graphic>
      </p:graphicFrame>
      <p:sp>
        <p:nvSpPr>
          <p:cNvPr id="180" name="TextBox 9"/>
          <p:cNvSpPr/>
          <p:nvPr/>
        </p:nvSpPr>
        <p:spPr>
          <a:xfrm>
            <a:off x="292680" y="1100160"/>
            <a:ext cx="8558640" cy="9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D</a:t>
            </a:r>
            <a:r>
              <a:rPr lang="en-CA" sz="1800" b="0" strike="noStrike" spc="-1">
                <a:solidFill>
                  <a:srgbClr val="000000"/>
                </a:solidFill>
                <a:latin typeface="Segoe UI"/>
              </a:rPr>
              <a:t>ESCRIPTION</a:t>
            </a:r>
            <a:endParaRPr lang="en-US" sz="1800" b="0" strike="noStrike" spc="-1">
              <a:latin typeface="Arial"/>
            </a:endParaRPr>
          </a:p>
          <a:p>
            <a:pPr>
              <a:lnSpc>
                <a:spcPct val="100000"/>
              </a:lnSpc>
              <a:buNone/>
            </a:pPr>
            <a:r>
              <a:rPr lang="en-US" sz="1600" b="0" strike="noStrike" spc="-1">
                <a:solidFill>
                  <a:srgbClr val="000000"/>
                </a:solidFill>
                <a:latin typeface="Segoe UI"/>
              </a:rPr>
              <a:t>This toolbox contains custom Python codes enabling essential 3D operations for applications in the fields of Motion Capture and 3D Image Processing</a:t>
            </a:r>
            <a:r>
              <a:rPr lang="en-CA" sz="1600" b="0" strike="noStrike" spc="-1">
                <a:solidFill>
                  <a:srgbClr val="000000"/>
                </a:solidFill>
                <a:latin typeface="Segoe UI"/>
              </a:rPr>
              <a:t>.</a:t>
            </a:r>
            <a:endParaRPr lang="en-US" sz="1600" b="0" strike="noStrike" spc="-1">
              <a:latin typeface="Arial"/>
            </a:endParaRPr>
          </a:p>
        </p:txBody>
      </p:sp>
      <p:sp>
        <p:nvSpPr>
          <p:cNvPr id="181" name="TextBox 30"/>
          <p:cNvSpPr/>
          <p:nvPr/>
        </p:nvSpPr>
        <p:spPr>
          <a:xfrm>
            <a:off x="537120" y="2256840"/>
            <a:ext cx="8314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C</a:t>
            </a:r>
            <a:r>
              <a:rPr lang="en-CA" sz="1800" b="0" strike="noStrike" spc="-1">
                <a:solidFill>
                  <a:srgbClr val="000000"/>
                </a:solidFill>
                <a:latin typeface="Segoe UI"/>
              </a:rPr>
              <a:t>ONTENT</a:t>
            </a:r>
            <a:endParaRPr lang="en-US" sz="18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10"/>
          <p:cNvSpPr/>
          <p:nvPr/>
        </p:nvSpPr>
        <p:spPr>
          <a:xfrm>
            <a:off x="0" y="5006520"/>
            <a:ext cx="9143640" cy="143640"/>
          </a:xfrm>
          <a:prstGeom prst="rect">
            <a:avLst/>
          </a:prstGeom>
          <a:solidFill>
            <a:srgbClr val="000000"/>
          </a:solidFill>
          <a:ln>
            <a:solidFill>
              <a:srgbClr val="000000"/>
            </a:solidFill>
          </a:ln>
        </p:spPr>
        <p:style>
          <a:lnRef idx="2">
            <a:schemeClr val="dk1">
              <a:shade val="50000"/>
            </a:schemeClr>
          </a:lnRef>
          <a:fillRef idx="1">
            <a:schemeClr val="dk1"/>
          </a:fillRef>
          <a:effectRef idx="0">
            <a:schemeClr val="dk1"/>
          </a:effectRef>
          <a:fontRef idx="minor"/>
        </p:style>
        <p:txBody>
          <a:bodyPr lIns="90000" tIns="90000" rIns="90000" bIns="90000" anchor="ctr">
            <a:noAutofit/>
          </a:bodyPr>
          <a:lstStyle/>
          <a:p>
            <a:pPr algn="ctr">
              <a:lnSpc>
                <a:spcPct val="100000"/>
              </a:lnSpc>
              <a:buNone/>
            </a:pPr>
            <a:r>
              <a:rPr lang="en-CA" sz="1000" b="0" strike="noStrike" spc="299">
                <a:solidFill>
                  <a:srgbClr val="FFFFFF"/>
                </a:solidFill>
                <a:latin typeface="Symbol"/>
              </a:rPr>
              <a:t></a:t>
            </a:r>
            <a:r>
              <a:rPr lang="en-CA" sz="1000" b="0" strike="noStrike" spc="299">
                <a:solidFill>
                  <a:srgbClr val="FFFFFF"/>
                </a:solidFill>
                <a:latin typeface="Calibri"/>
              </a:rPr>
              <a:t> Copyright     DOURTHE TECHNOLOGIES     2019</a:t>
            </a:r>
            <a:endParaRPr lang="en-US" sz="1000" b="0" strike="noStrike" spc="-1">
              <a:latin typeface="Arial"/>
            </a:endParaRPr>
          </a:p>
        </p:txBody>
      </p:sp>
      <p:sp>
        <p:nvSpPr>
          <p:cNvPr id="183" name="Rectangle 17"/>
          <p:cNvSpPr/>
          <p:nvPr/>
        </p:nvSpPr>
        <p:spPr>
          <a:xfrm>
            <a:off x="292680" y="1100160"/>
            <a:ext cx="53964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84" name="Rectangle: Rounded Corners 16"/>
          <p:cNvSpPr/>
          <p:nvPr/>
        </p:nvSpPr>
        <p:spPr>
          <a:xfrm>
            <a:off x="0" y="4898160"/>
            <a:ext cx="7019640" cy="5364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85" name="Rectangle 27"/>
          <p:cNvSpPr/>
          <p:nvPr/>
        </p:nvSpPr>
        <p:spPr>
          <a:xfrm>
            <a:off x="537120" y="2387520"/>
            <a:ext cx="541080" cy="26964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sp>
        <p:nvSpPr>
          <p:cNvPr id="186" name="TextBox 32"/>
          <p:cNvSpPr/>
          <p:nvPr/>
        </p:nvSpPr>
        <p:spPr>
          <a:xfrm>
            <a:off x="1226520" y="0"/>
            <a:ext cx="791712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CA" sz="2400" b="0" strike="noStrike" spc="449">
                <a:solidFill>
                  <a:srgbClr val="000000"/>
                </a:solidFill>
                <a:latin typeface="Segoe UI"/>
              </a:rPr>
              <a:t>D</a:t>
            </a:r>
            <a:r>
              <a:rPr lang="en-CA" sz="1800" b="0" strike="noStrike" spc="449">
                <a:solidFill>
                  <a:srgbClr val="000000"/>
                </a:solidFill>
                <a:latin typeface="Segoe UI"/>
              </a:rPr>
              <a:t>EVELOPMENT OF A</a:t>
            </a:r>
            <a:endParaRPr lang="en-US" sz="1800" b="0" strike="noStrike" spc="-1">
              <a:latin typeface="Arial"/>
            </a:endParaRPr>
          </a:p>
          <a:p>
            <a:pPr algn="ctr">
              <a:lnSpc>
                <a:spcPct val="100000"/>
              </a:lnSpc>
              <a:buNone/>
            </a:pPr>
            <a:r>
              <a:rPr lang="en-CA" sz="2400" b="0" strike="noStrike" spc="449">
                <a:solidFill>
                  <a:srgbClr val="000000"/>
                </a:solidFill>
                <a:latin typeface="Segoe UI"/>
              </a:rPr>
              <a:t>S</a:t>
            </a:r>
            <a:r>
              <a:rPr lang="en-CA" sz="1800" b="0" strike="noStrike" spc="449">
                <a:solidFill>
                  <a:srgbClr val="000000"/>
                </a:solidFill>
                <a:latin typeface="Segoe UI"/>
              </a:rPr>
              <a:t>IGNAL </a:t>
            </a:r>
            <a:r>
              <a:rPr lang="en-CA" sz="2400" b="0" strike="noStrike" spc="449">
                <a:solidFill>
                  <a:srgbClr val="000000"/>
                </a:solidFill>
                <a:latin typeface="Segoe UI"/>
              </a:rPr>
              <a:t>P</a:t>
            </a:r>
            <a:r>
              <a:rPr lang="en-CA" sz="1800" b="0" strike="noStrike" spc="449">
                <a:solidFill>
                  <a:srgbClr val="000000"/>
                </a:solidFill>
                <a:latin typeface="Segoe UI"/>
              </a:rPr>
              <a:t>ROCESSING </a:t>
            </a:r>
            <a:r>
              <a:rPr lang="en-CA" sz="2400" b="0" strike="noStrike" spc="449">
                <a:solidFill>
                  <a:srgbClr val="000000"/>
                </a:solidFill>
                <a:latin typeface="Segoe UI"/>
              </a:rPr>
              <a:t>T</a:t>
            </a:r>
            <a:r>
              <a:rPr lang="en-CA" sz="1800" b="0" strike="noStrike" spc="449">
                <a:solidFill>
                  <a:srgbClr val="000000"/>
                </a:solidFill>
                <a:latin typeface="Segoe UI"/>
              </a:rPr>
              <a:t>OOLBOX</a:t>
            </a:r>
            <a:endParaRPr lang="en-US" sz="1800" b="0" strike="noStrike" spc="-1">
              <a:latin typeface="Arial"/>
            </a:endParaRPr>
          </a:p>
        </p:txBody>
      </p:sp>
      <p:sp>
        <p:nvSpPr>
          <p:cNvPr id="187" name="Rectangle: Rounded Corners 33"/>
          <p:cNvSpPr/>
          <p:nvPr/>
        </p:nvSpPr>
        <p:spPr>
          <a:xfrm>
            <a:off x="1584000" y="830880"/>
            <a:ext cx="7559640" cy="40320"/>
          </a:xfrm>
          <a:prstGeom prst="roundRect">
            <a:avLst>
              <a:gd name="adj"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p:style>
        <p:txBody>
          <a:bodyPr/>
          <a:lstStyle/>
          <a:p>
            <a:endParaRPr lang="en-CA"/>
          </a:p>
        </p:txBody>
      </p:sp>
      <p:graphicFrame>
        <p:nvGraphicFramePr>
          <p:cNvPr id="188" name="Table 11"/>
          <p:cNvGraphicFramePr/>
          <p:nvPr/>
        </p:nvGraphicFramePr>
        <p:xfrm>
          <a:off x="0" y="2849040"/>
          <a:ext cx="9143640" cy="2015640"/>
        </p:xfrm>
        <a:graphic>
          <a:graphicData uri="http://schemas.openxmlformats.org/drawingml/2006/table">
            <a:tbl>
              <a:tblPr/>
              <a:tblGrid>
                <a:gridCol w="2985840">
                  <a:extLst>
                    <a:ext uri="{9D8B030D-6E8A-4147-A177-3AD203B41FA5}">
                      <a16:colId xmlns:a16="http://schemas.microsoft.com/office/drawing/2014/main" val="20000"/>
                    </a:ext>
                  </a:extLst>
                </a:gridCol>
                <a:gridCol w="6157800">
                  <a:extLst>
                    <a:ext uri="{9D8B030D-6E8A-4147-A177-3AD203B41FA5}">
                      <a16:colId xmlns:a16="http://schemas.microsoft.com/office/drawing/2014/main" val="20001"/>
                    </a:ext>
                  </a:extLst>
                </a:gridCol>
              </a:tblGrid>
              <a:tr h="504000">
                <a:tc>
                  <a:txBody>
                    <a:bodyPr/>
                    <a:lstStyle/>
                    <a:p>
                      <a:pPr algn="r">
                        <a:lnSpc>
                          <a:spcPct val="100000"/>
                        </a:lnSpc>
                        <a:buNone/>
                      </a:pPr>
                      <a:r>
                        <a:rPr lang="en-CA" sz="1350" b="1" strike="noStrike" spc="-1">
                          <a:solidFill>
                            <a:srgbClr val="000000"/>
                          </a:solidFill>
                          <a:latin typeface="Calibri"/>
                        </a:rPr>
                        <a:t>Denoising</a:t>
                      </a:r>
                      <a:endParaRPr lang="en-US" sz="1350" b="0" strike="noStrike" spc="-1">
                        <a:latin typeface="Arial"/>
                      </a:endParaRPr>
                    </a:p>
                  </a:txBody>
                  <a:tcPr anchor="ctr">
                    <a:lnL w="12240">
                      <a:noFill/>
                    </a:lnL>
                    <a:lnR w="28080">
                      <a:solidFill>
                        <a:srgbClr val="000000"/>
                      </a:solidFill>
                    </a:lnR>
                    <a:lnT w="28080">
                      <a:noFill/>
                    </a:lnT>
                    <a:lnB w="6480">
                      <a:solidFill>
                        <a:srgbClr val="000000"/>
                      </a:solidFill>
                    </a:lnB>
                    <a:noFill/>
                  </a:tcPr>
                </a:tc>
                <a:tc>
                  <a:txBody>
                    <a:bodyPr/>
                    <a:lstStyle/>
                    <a:p>
                      <a:pPr>
                        <a:lnSpc>
                          <a:spcPct val="100000"/>
                        </a:lnSpc>
                        <a:buNone/>
                      </a:pPr>
                      <a:r>
                        <a:rPr lang="en-US" sz="1350" b="0" strike="noStrike" spc="-1">
                          <a:solidFill>
                            <a:srgbClr val="000000"/>
                          </a:solidFill>
                          <a:latin typeface="Calibri"/>
                        </a:rPr>
                        <a:t>Moving average, Gaussian and Median filter, Detrending, LSTM filter, TKEO and Z-scores.</a:t>
                      </a:r>
                      <a:endParaRPr lang="en-US" sz="1350" b="0" strike="noStrike" spc="-1">
                        <a:latin typeface="Arial"/>
                      </a:endParaRPr>
                    </a:p>
                  </a:txBody>
                  <a:tcPr anchor="ctr">
                    <a:lnL w="28080">
                      <a:solidFill>
                        <a:srgbClr val="000000"/>
                      </a:solidFill>
                    </a:lnL>
                    <a:lnR w="12240">
                      <a:noFill/>
                    </a:lnR>
                    <a:lnT w="28080">
                      <a:noFill/>
                    </a:lnT>
                    <a:lnB w="6480">
                      <a:solidFill>
                        <a:srgbClr val="000000"/>
                      </a:solidFill>
                    </a:lnB>
                    <a:noFill/>
                  </a:tcPr>
                </a:tc>
                <a:extLst>
                  <a:ext uri="{0D108BD9-81ED-4DB2-BD59-A6C34878D82A}">
                    <a16:rowId xmlns:a16="http://schemas.microsoft.com/office/drawing/2014/main" val="10000"/>
                  </a:ext>
                </a:extLst>
              </a:tr>
              <a:tr h="504000">
                <a:tc>
                  <a:txBody>
                    <a:bodyPr/>
                    <a:lstStyle/>
                    <a:p>
                      <a:pPr algn="r">
                        <a:lnSpc>
                          <a:spcPct val="100000"/>
                        </a:lnSpc>
                        <a:buNone/>
                      </a:pPr>
                      <a:r>
                        <a:rPr lang="en-CA" sz="1350" b="1" strike="noStrike" spc="-1">
                          <a:solidFill>
                            <a:srgbClr val="000000"/>
                          </a:solidFill>
                          <a:latin typeface="Calibri"/>
                        </a:rPr>
                        <a:t>Filtering and Spectral analysis</a:t>
                      </a:r>
                      <a:endParaRPr lang="en-US" sz="1350" b="0" strike="noStrike" spc="-1">
                        <a:latin typeface="Arial"/>
                      </a:endParaRPr>
                    </a:p>
                  </a:txBody>
                  <a:tcPr anchor="ctr">
                    <a:lnL w="12240">
                      <a:noFill/>
                    </a:lnL>
                    <a:lnR w="28080">
                      <a:solidFill>
                        <a:srgbClr val="000000"/>
                      </a:solidFill>
                    </a:lnR>
                    <a:lnT w="6480">
                      <a:solidFill>
                        <a:srgbClr val="000000"/>
                      </a:solidFill>
                    </a:lnT>
                    <a:lnB w="6480">
                      <a:solidFill>
                        <a:srgbClr val="000000"/>
                      </a:solidFill>
                    </a:lnB>
                    <a:noFill/>
                  </a:tcPr>
                </a:tc>
                <a:tc>
                  <a:txBody>
                    <a:bodyPr/>
                    <a:lstStyle/>
                    <a:p>
                      <a:pPr>
                        <a:lnSpc>
                          <a:spcPct val="100000"/>
                        </a:lnSpc>
                        <a:buNone/>
                      </a:pPr>
                      <a:r>
                        <a:rPr lang="en-US" sz="1350" b="0" strike="noStrike" spc="-1">
                          <a:solidFill>
                            <a:srgbClr val="000000"/>
                          </a:solidFill>
                          <a:latin typeface="Calibri"/>
                        </a:rPr>
                        <a:t>Linear-phase finite impulse response (FIR) filter, Welch method, Fast Fourier Transform (FFT).</a:t>
                      </a:r>
                      <a:endParaRPr lang="en-US" sz="1350" b="0" strike="noStrike" spc="-1">
                        <a:latin typeface="Arial"/>
                      </a:endParaRPr>
                    </a:p>
                  </a:txBody>
                  <a:tcPr anchor="ctr">
                    <a:lnL w="28080">
                      <a:solidFill>
                        <a:srgbClr val="000000"/>
                      </a:solidFill>
                    </a:lnL>
                    <a:lnR w="12240">
                      <a:noFill/>
                    </a:lnR>
                    <a:lnT w="6480">
                      <a:solidFill>
                        <a:srgbClr val="000000"/>
                      </a:solidFill>
                    </a:lnT>
                    <a:lnB w="6480">
                      <a:solidFill>
                        <a:srgbClr val="000000"/>
                      </a:solidFill>
                    </a:lnB>
                    <a:noFill/>
                  </a:tcPr>
                </a:tc>
                <a:extLst>
                  <a:ext uri="{0D108BD9-81ED-4DB2-BD59-A6C34878D82A}">
                    <a16:rowId xmlns:a16="http://schemas.microsoft.com/office/drawing/2014/main" val="10001"/>
                  </a:ext>
                </a:extLst>
              </a:tr>
              <a:tr h="504000">
                <a:tc>
                  <a:txBody>
                    <a:bodyPr/>
                    <a:lstStyle/>
                    <a:p>
                      <a:pPr algn="r">
                        <a:lnSpc>
                          <a:spcPct val="100000"/>
                        </a:lnSpc>
                        <a:buNone/>
                      </a:pPr>
                      <a:r>
                        <a:rPr lang="en-CA" sz="1350" b="1" strike="noStrike" spc="-1">
                          <a:solidFill>
                            <a:srgbClr val="000000"/>
                          </a:solidFill>
                          <a:latin typeface="Calibri"/>
                        </a:rPr>
                        <a:t>Interpolation and Resampling</a:t>
                      </a:r>
                      <a:endParaRPr lang="en-US" sz="1350" b="0" strike="noStrike" spc="-1">
                        <a:latin typeface="Arial"/>
                      </a:endParaRPr>
                    </a:p>
                  </a:txBody>
                  <a:tcPr anchor="ctr">
                    <a:lnL w="12240">
                      <a:noFill/>
                    </a:lnL>
                    <a:lnR w="28080">
                      <a:solidFill>
                        <a:srgbClr val="000000"/>
                      </a:solidFill>
                    </a:lnR>
                    <a:lnT w="6480">
                      <a:solidFill>
                        <a:srgbClr val="000000"/>
                      </a:solidFill>
                    </a:lnT>
                    <a:lnB w="6480">
                      <a:solidFill>
                        <a:srgbClr val="000000"/>
                      </a:solidFill>
                    </a:lnB>
                    <a:noFill/>
                  </a:tcPr>
                </a:tc>
                <a:tc>
                  <a:txBody>
                    <a:bodyPr/>
                    <a:lstStyle/>
                    <a:p>
                      <a:pPr>
                        <a:lnSpc>
                          <a:spcPct val="100000"/>
                        </a:lnSpc>
                        <a:buNone/>
                      </a:pPr>
                      <a:r>
                        <a:rPr lang="en-US" sz="1350" b="0" strike="noStrike" spc="-1">
                          <a:solidFill>
                            <a:srgbClr val="000000"/>
                          </a:solidFill>
                          <a:latin typeface="Calibri"/>
                        </a:rPr>
                        <a:t>Cubic spline interpolation/resampling of time series, Data reshaping tool, NaN finder.</a:t>
                      </a:r>
                      <a:endParaRPr lang="en-US" sz="1350" b="0" strike="noStrike" spc="-1">
                        <a:latin typeface="Arial"/>
                      </a:endParaRPr>
                    </a:p>
                  </a:txBody>
                  <a:tcPr anchor="ctr">
                    <a:lnL w="28080">
                      <a:solidFill>
                        <a:srgbClr val="000000"/>
                      </a:solidFill>
                    </a:lnL>
                    <a:lnR w="12240">
                      <a:noFill/>
                    </a:lnR>
                    <a:lnT w="6480">
                      <a:solidFill>
                        <a:srgbClr val="000000"/>
                      </a:solidFill>
                    </a:lnT>
                    <a:lnB w="6480">
                      <a:solidFill>
                        <a:srgbClr val="000000"/>
                      </a:solidFill>
                    </a:lnB>
                    <a:noFill/>
                  </a:tcPr>
                </a:tc>
                <a:extLst>
                  <a:ext uri="{0D108BD9-81ED-4DB2-BD59-A6C34878D82A}">
                    <a16:rowId xmlns:a16="http://schemas.microsoft.com/office/drawing/2014/main" val="10002"/>
                  </a:ext>
                </a:extLst>
              </a:tr>
              <a:tr h="504000">
                <a:tc>
                  <a:txBody>
                    <a:bodyPr/>
                    <a:lstStyle/>
                    <a:p>
                      <a:pPr algn="r">
                        <a:lnSpc>
                          <a:spcPct val="100000"/>
                        </a:lnSpc>
                        <a:buNone/>
                      </a:pPr>
                      <a:r>
                        <a:rPr lang="en-CA" sz="1350" b="1" strike="noStrike" spc="-1">
                          <a:solidFill>
                            <a:srgbClr val="000000"/>
                          </a:solidFill>
                          <a:latin typeface="Calibri"/>
                        </a:rPr>
                        <a:t>Signals comparison</a:t>
                      </a:r>
                      <a:endParaRPr lang="en-US" sz="1350" b="0" strike="noStrike" spc="-1">
                        <a:latin typeface="Arial"/>
                      </a:endParaRPr>
                    </a:p>
                  </a:txBody>
                  <a:tcPr anchor="ctr">
                    <a:lnL w="12240">
                      <a:noFill/>
                    </a:lnL>
                    <a:lnR w="28080">
                      <a:solidFill>
                        <a:srgbClr val="000000"/>
                      </a:solidFill>
                    </a:lnR>
                    <a:lnT w="6480">
                      <a:solidFill>
                        <a:srgbClr val="000000"/>
                      </a:solidFill>
                    </a:lnT>
                    <a:lnB w="12240">
                      <a:noFill/>
                    </a:lnB>
                    <a:noFill/>
                  </a:tcPr>
                </a:tc>
                <a:tc>
                  <a:txBody>
                    <a:bodyPr/>
                    <a:lstStyle/>
                    <a:p>
                      <a:pPr>
                        <a:lnSpc>
                          <a:spcPct val="100000"/>
                        </a:lnSpc>
                        <a:buNone/>
                      </a:pPr>
                      <a:r>
                        <a:rPr lang="en-US" sz="1350" b="0" strike="noStrike" spc="-1">
                          <a:solidFill>
                            <a:srgbClr val="000000"/>
                          </a:solidFill>
                          <a:latin typeface="Calibri"/>
                        </a:rPr>
                        <a:t>Signals delay assessment (using FFT), Intraclass correlation (ICC) calculation, Dynamic time wrapping excursions between time series.</a:t>
                      </a:r>
                      <a:endParaRPr lang="en-US" sz="1350" b="0" strike="noStrike" spc="-1">
                        <a:latin typeface="Arial"/>
                      </a:endParaRPr>
                    </a:p>
                  </a:txBody>
                  <a:tcPr anchor="ctr">
                    <a:lnL w="28080">
                      <a:solidFill>
                        <a:srgbClr val="000000"/>
                      </a:solidFill>
                    </a:lnL>
                    <a:lnR w="12240">
                      <a:noFill/>
                    </a:lnR>
                    <a:lnT w="6480">
                      <a:solidFill>
                        <a:srgbClr val="000000"/>
                      </a:solidFill>
                    </a:lnT>
                    <a:lnB w="12240">
                      <a:noFill/>
                    </a:lnB>
                    <a:noFill/>
                  </a:tcPr>
                </a:tc>
                <a:extLst>
                  <a:ext uri="{0D108BD9-81ED-4DB2-BD59-A6C34878D82A}">
                    <a16:rowId xmlns:a16="http://schemas.microsoft.com/office/drawing/2014/main" val="10003"/>
                  </a:ext>
                </a:extLst>
              </a:tr>
            </a:tbl>
          </a:graphicData>
        </a:graphic>
      </p:graphicFrame>
      <p:sp>
        <p:nvSpPr>
          <p:cNvPr id="189" name="TextBox 9"/>
          <p:cNvSpPr/>
          <p:nvPr/>
        </p:nvSpPr>
        <p:spPr>
          <a:xfrm>
            <a:off x="292680" y="1100160"/>
            <a:ext cx="8720280" cy="118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D</a:t>
            </a:r>
            <a:r>
              <a:rPr lang="en-CA" sz="1800" b="0" strike="noStrike" spc="-1">
                <a:solidFill>
                  <a:srgbClr val="000000"/>
                </a:solidFill>
                <a:latin typeface="Segoe UI"/>
              </a:rPr>
              <a:t>ESCRIPTION</a:t>
            </a:r>
            <a:endParaRPr lang="en-US" sz="1800" b="0" strike="noStrike" spc="-1">
              <a:latin typeface="Arial"/>
            </a:endParaRPr>
          </a:p>
          <a:p>
            <a:pPr>
              <a:lnSpc>
                <a:spcPct val="100000"/>
              </a:lnSpc>
              <a:buNone/>
            </a:pPr>
            <a:r>
              <a:rPr lang="en-US" sz="1600" b="0" strike="noStrike" spc="-1">
                <a:solidFill>
                  <a:srgbClr val="000000"/>
                </a:solidFill>
                <a:latin typeface="Segoe UI"/>
              </a:rPr>
              <a:t>This toolbox contains custom Matlab and Python codes enabling essential signal processing operations enabling the filtering, interpolation and analysis of time series (including biosignals)</a:t>
            </a:r>
            <a:r>
              <a:rPr lang="en-CA" sz="1600" b="0" strike="noStrike" spc="-1">
                <a:solidFill>
                  <a:srgbClr val="000000"/>
                </a:solidFill>
                <a:latin typeface="Segoe UI"/>
              </a:rPr>
              <a:t>.</a:t>
            </a:r>
            <a:endParaRPr lang="en-US" sz="1600" b="0" strike="noStrike" spc="-1">
              <a:latin typeface="Arial"/>
            </a:endParaRPr>
          </a:p>
        </p:txBody>
      </p:sp>
      <p:sp>
        <p:nvSpPr>
          <p:cNvPr id="190" name="TextBox 30"/>
          <p:cNvSpPr/>
          <p:nvPr/>
        </p:nvSpPr>
        <p:spPr>
          <a:xfrm>
            <a:off x="537120" y="2387520"/>
            <a:ext cx="83142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2400" b="0" strike="noStrike" spc="-1">
                <a:solidFill>
                  <a:srgbClr val="000000"/>
                </a:solidFill>
                <a:latin typeface="Segoe UI"/>
              </a:rPr>
              <a:t>C</a:t>
            </a:r>
            <a:r>
              <a:rPr lang="en-CA" sz="1800" b="0" strike="noStrike" spc="-1">
                <a:solidFill>
                  <a:srgbClr val="000000"/>
                </a:solidFill>
                <a:latin typeface="Segoe UI"/>
              </a:rPr>
              <a:t>ONTENT</a:t>
            </a:r>
            <a:endParaRPr lang="en-US" sz="18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736</TotalTime>
  <Words>2324</Words>
  <Application>Microsoft Office PowerPoint</Application>
  <PresentationFormat>On-screen Show (16:9)</PresentationFormat>
  <Paragraphs>227</Paragraphs>
  <Slides>29</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Calibri</vt:lpstr>
      <vt:lpstr>Calibri Light</vt:lpstr>
      <vt:lpstr>Segoe UI</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Benjamin DOURTHE</dc:creator>
  <dc:description/>
  <cp:lastModifiedBy>Benjamin Dourthe</cp:lastModifiedBy>
  <cp:revision>81</cp:revision>
  <dcterms:created xsi:type="dcterms:W3CDTF">2019-04-05T22:57:48Z</dcterms:created>
  <dcterms:modified xsi:type="dcterms:W3CDTF">2023-09-13T06:03:13Z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(16:9)</vt:lpwstr>
  </property>
  <property fmtid="{D5CDD505-2E9C-101B-9397-08002B2CF9AE}" pid="3" name="Slides">
    <vt:i4>27</vt:i4>
  </property>
</Properties>
</file>